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IBM Plex Sans Medium" panose="020B0604020202020204" charset="0"/>
      <p:regular r:id="rId17"/>
    </p:embeddedFont>
    <p:embeddedFont>
      <p:font typeface="Roboto" panose="020B0604020202020204" charset="0"/>
      <p:regular r:id="rId18"/>
    </p:embeddedFont>
    <p:embeddedFont>
      <p:font typeface="Tomorrow" panose="020B0604020202020204" charset="0"/>
      <p:regular r:id="rId19"/>
    </p:embeddedFont>
    <p:embeddedFont>
      <p:font typeface="Tomorrow Semi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81" d="100"/>
          <a:sy n="81" d="100"/>
        </p:scale>
        <p:origin x="101"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46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7347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QSPI (Quad Serial Peripheral Interface) Protocol</a:t>
            </a:r>
            <a:endParaRPr lang="en-US" sz="4450" dirty="0"/>
          </a:p>
        </p:txBody>
      </p:sp>
      <p:sp>
        <p:nvSpPr>
          <p:cNvPr id="4" name="Text 1"/>
          <p:cNvSpPr/>
          <p:nvPr/>
        </p:nvSpPr>
        <p:spPr>
          <a:xfrm>
            <a:off x="793790" y="383119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QSPI (Quad Serial Peripheral Interface) is an enhanced version of the SPI protocol, designed for high-speed communication in embedded systems.</a:t>
            </a:r>
            <a:endParaRPr lang="en-US" sz="1750" dirty="0"/>
          </a:p>
        </p:txBody>
      </p:sp>
      <p:sp>
        <p:nvSpPr>
          <p:cNvPr id="5" name="Text 2"/>
          <p:cNvSpPr/>
          <p:nvPr/>
        </p:nvSpPr>
        <p:spPr>
          <a:xfrm>
            <a:off x="793790" y="481214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Uses 4 data lines (vs. SPI's 1–2 lines) to achieve quadrupled throughput.</a:t>
            </a:r>
            <a:endParaRPr lang="en-US" sz="1750" dirty="0"/>
          </a:p>
        </p:txBody>
      </p:sp>
      <p:sp>
        <p:nvSpPr>
          <p:cNvPr id="6" name="Text 3"/>
          <p:cNvSpPr/>
          <p:nvPr/>
        </p:nvSpPr>
        <p:spPr>
          <a:xfrm>
            <a:off x="793790" y="5430203"/>
            <a:ext cx="75564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Primary Use Case: High-speed interfacing with flash memory (e.g., NOR/NAND flash) and peripherals requiring fast data transfer.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1" name="Text 0">
            <a:extLst>
              <a:ext uri="{FF2B5EF4-FFF2-40B4-BE49-F238E27FC236}">
                <a16:creationId xmlns:a16="http://schemas.microsoft.com/office/drawing/2014/main" id="{08F16585-207E-4E16-B943-51703FEF01E7}"/>
              </a:ext>
            </a:extLst>
          </p:cNvPr>
          <p:cNvSpPr/>
          <p:nvPr/>
        </p:nvSpPr>
        <p:spPr>
          <a:xfrm>
            <a:off x="697587" y="556498"/>
            <a:ext cx="11282839" cy="622816"/>
          </a:xfrm>
          <a:prstGeom prst="rect">
            <a:avLst/>
          </a:prstGeom>
          <a:noFill/>
          <a:ln/>
        </p:spPr>
        <p:txBody>
          <a:bodyPr wrap="none" lIns="0" tIns="0" rIns="0" bIns="0" rtlCol="0" anchor="t"/>
          <a:lstStyle/>
          <a:p>
            <a:pPr marL="0" indent="0">
              <a:lnSpc>
                <a:spcPts val="4900"/>
              </a:lnSpc>
              <a:buNone/>
            </a:pPr>
            <a:r>
              <a:rPr lang="en-US" sz="3900" dirty="0">
                <a:solidFill>
                  <a:srgbClr val="EDEDE8"/>
                </a:solidFill>
                <a:latin typeface="Tomorrow Semi Bold" pitchFamily="34" charset="0"/>
                <a:ea typeface="Tomorrow Semi Bold" pitchFamily="34" charset="-122"/>
                <a:cs typeface="Tomorrow Semi Bold" pitchFamily="34" charset="-120"/>
              </a:rPr>
              <a:t>Summary Table of Communication Protocols</a:t>
            </a:r>
            <a:endParaRPr lang="en-US" sz="3900" dirty="0"/>
          </a:p>
        </p:txBody>
      </p:sp>
      <p:sp>
        <p:nvSpPr>
          <p:cNvPr id="52" name="Shape 1">
            <a:extLst>
              <a:ext uri="{FF2B5EF4-FFF2-40B4-BE49-F238E27FC236}">
                <a16:creationId xmlns:a16="http://schemas.microsoft.com/office/drawing/2014/main" id="{6920B20F-06C7-4E51-92D7-BD7AC226C503}"/>
              </a:ext>
            </a:extLst>
          </p:cNvPr>
          <p:cNvSpPr/>
          <p:nvPr/>
        </p:nvSpPr>
        <p:spPr>
          <a:xfrm>
            <a:off x="697587" y="1478280"/>
            <a:ext cx="13235226" cy="6194822"/>
          </a:xfrm>
          <a:prstGeom prst="roundRect">
            <a:avLst>
              <a:gd name="adj" fmla="val 483"/>
            </a:avLst>
          </a:prstGeom>
          <a:noFill/>
          <a:ln w="7620">
            <a:solidFill>
              <a:srgbClr val="FFFFFF">
                <a:alpha val="24000"/>
              </a:srgbClr>
            </a:solidFill>
            <a:prstDash val="solid"/>
          </a:ln>
        </p:spPr>
      </p:sp>
      <p:sp>
        <p:nvSpPr>
          <p:cNvPr id="53" name="Shape 2">
            <a:extLst>
              <a:ext uri="{FF2B5EF4-FFF2-40B4-BE49-F238E27FC236}">
                <a16:creationId xmlns:a16="http://schemas.microsoft.com/office/drawing/2014/main" id="{D4A61E40-0142-411A-B999-236F93ACCFC3}"/>
              </a:ext>
            </a:extLst>
          </p:cNvPr>
          <p:cNvSpPr/>
          <p:nvPr/>
        </p:nvSpPr>
        <p:spPr>
          <a:xfrm>
            <a:off x="705207" y="1485900"/>
            <a:ext cx="13219986" cy="573167"/>
          </a:xfrm>
          <a:prstGeom prst="rect">
            <a:avLst/>
          </a:prstGeom>
          <a:solidFill>
            <a:srgbClr val="FFFFFF">
              <a:alpha val="4000"/>
            </a:srgbClr>
          </a:solidFill>
          <a:ln/>
        </p:spPr>
      </p:sp>
      <p:sp>
        <p:nvSpPr>
          <p:cNvPr id="54" name="Text 3">
            <a:extLst>
              <a:ext uri="{FF2B5EF4-FFF2-40B4-BE49-F238E27FC236}">
                <a16:creationId xmlns:a16="http://schemas.microsoft.com/office/drawing/2014/main" id="{E8BF8833-278E-4588-9AB3-06F09D8E9D38}"/>
              </a:ext>
            </a:extLst>
          </p:cNvPr>
          <p:cNvSpPr/>
          <p:nvPr/>
        </p:nvSpPr>
        <p:spPr>
          <a:xfrm>
            <a:off x="904994" y="1613059"/>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Protocol</a:t>
            </a:r>
            <a:endParaRPr lang="en-US" sz="1550" dirty="0"/>
          </a:p>
        </p:txBody>
      </p:sp>
      <p:sp>
        <p:nvSpPr>
          <p:cNvPr id="55" name="Text 4">
            <a:extLst>
              <a:ext uri="{FF2B5EF4-FFF2-40B4-BE49-F238E27FC236}">
                <a16:creationId xmlns:a16="http://schemas.microsoft.com/office/drawing/2014/main" id="{80F60FC1-0EC5-408D-998A-98DDBED8D3CF}"/>
              </a:ext>
            </a:extLst>
          </p:cNvPr>
          <p:cNvSpPr/>
          <p:nvPr/>
        </p:nvSpPr>
        <p:spPr>
          <a:xfrm>
            <a:off x="3552706" y="1613059"/>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Speed</a:t>
            </a:r>
            <a:endParaRPr lang="en-US" sz="1550" dirty="0"/>
          </a:p>
        </p:txBody>
      </p:sp>
      <p:sp>
        <p:nvSpPr>
          <p:cNvPr id="56" name="Text 5">
            <a:extLst>
              <a:ext uri="{FF2B5EF4-FFF2-40B4-BE49-F238E27FC236}">
                <a16:creationId xmlns:a16="http://schemas.microsoft.com/office/drawing/2014/main" id="{5F4BB065-9B79-47C7-B441-385F5D61F3D0}"/>
              </a:ext>
            </a:extLst>
          </p:cNvPr>
          <p:cNvSpPr/>
          <p:nvPr/>
        </p:nvSpPr>
        <p:spPr>
          <a:xfrm>
            <a:off x="6196608" y="1613059"/>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Pin Count</a:t>
            </a:r>
            <a:endParaRPr lang="en-US" sz="1550" dirty="0"/>
          </a:p>
        </p:txBody>
      </p:sp>
      <p:sp>
        <p:nvSpPr>
          <p:cNvPr id="57" name="Text 6">
            <a:extLst>
              <a:ext uri="{FF2B5EF4-FFF2-40B4-BE49-F238E27FC236}">
                <a16:creationId xmlns:a16="http://schemas.microsoft.com/office/drawing/2014/main" id="{B08F1312-C113-42D8-8219-C64D7A8D0507}"/>
              </a:ext>
            </a:extLst>
          </p:cNvPr>
          <p:cNvSpPr/>
          <p:nvPr/>
        </p:nvSpPr>
        <p:spPr>
          <a:xfrm>
            <a:off x="8840510" y="1613059"/>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Use Case</a:t>
            </a:r>
            <a:endParaRPr lang="en-US" sz="1550" dirty="0"/>
          </a:p>
        </p:txBody>
      </p:sp>
      <p:sp>
        <p:nvSpPr>
          <p:cNvPr id="58" name="Text 7">
            <a:extLst>
              <a:ext uri="{FF2B5EF4-FFF2-40B4-BE49-F238E27FC236}">
                <a16:creationId xmlns:a16="http://schemas.microsoft.com/office/drawing/2014/main" id="{5632FA9B-52CF-4A6F-8A36-993AD68E70E9}"/>
              </a:ext>
            </a:extLst>
          </p:cNvPr>
          <p:cNvSpPr/>
          <p:nvPr/>
        </p:nvSpPr>
        <p:spPr>
          <a:xfrm>
            <a:off x="11484412" y="1613059"/>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Key Advantage</a:t>
            </a:r>
            <a:endParaRPr lang="en-US" sz="1550" dirty="0"/>
          </a:p>
        </p:txBody>
      </p:sp>
      <p:sp>
        <p:nvSpPr>
          <p:cNvPr id="59" name="Shape 8">
            <a:extLst>
              <a:ext uri="{FF2B5EF4-FFF2-40B4-BE49-F238E27FC236}">
                <a16:creationId xmlns:a16="http://schemas.microsoft.com/office/drawing/2014/main" id="{4C99A73F-9F32-40CA-8503-026AB20582F8}"/>
              </a:ext>
            </a:extLst>
          </p:cNvPr>
          <p:cNvSpPr/>
          <p:nvPr/>
        </p:nvSpPr>
        <p:spPr>
          <a:xfrm>
            <a:off x="705207" y="2059067"/>
            <a:ext cx="13219986" cy="892016"/>
          </a:xfrm>
          <a:prstGeom prst="rect">
            <a:avLst/>
          </a:prstGeom>
          <a:solidFill>
            <a:srgbClr val="000000">
              <a:alpha val="4000"/>
            </a:srgbClr>
          </a:solidFill>
          <a:ln/>
        </p:spPr>
      </p:sp>
      <p:sp>
        <p:nvSpPr>
          <p:cNvPr id="60" name="Text 9">
            <a:extLst>
              <a:ext uri="{FF2B5EF4-FFF2-40B4-BE49-F238E27FC236}">
                <a16:creationId xmlns:a16="http://schemas.microsoft.com/office/drawing/2014/main" id="{26E74E3F-8BA5-4FFC-A2A0-CF912DA0648D}"/>
              </a:ext>
            </a:extLst>
          </p:cNvPr>
          <p:cNvSpPr/>
          <p:nvPr/>
        </p:nvSpPr>
        <p:spPr>
          <a:xfrm>
            <a:off x="904994" y="2186226"/>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SPI</a:t>
            </a:r>
            <a:endParaRPr lang="en-US" sz="1550" dirty="0"/>
          </a:p>
        </p:txBody>
      </p:sp>
      <p:sp>
        <p:nvSpPr>
          <p:cNvPr id="61" name="Text 10">
            <a:extLst>
              <a:ext uri="{FF2B5EF4-FFF2-40B4-BE49-F238E27FC236}">
                <a16:creationId xmlns:a16="http://schemas.microsoft.com/office/drawing/2014/main" id="{167545E6-9AA4-4E83-B8CF-CD9C680F7E8E}"/>
              </a:ext>
            </a:extLst>
          </p:cNvPr>
          <p:cNvSpPr/>
          <p:nvPr/>
        </p:nvSpPr>
        <p:spPr>
          <a:xfrm>
            <a:off x="3552706" y="2186226"/>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~50 Mbps</a:t>
            </a:r>
            <a:endParaRPr lang="en-US" sz="1550" dirty="0"/>
          </a:p>
        </p:txBody>
      </p:sp>
      <p:sp>
        <p:nvSpPr>
          <p:cNvPr id="62" name="Text 11">
            <a:extLst>
              <a:ext uri="{FF2B5EF4-FFF2-40B4-BE49-F238E27FC236}">
                <a16:creationId xmlns:a16="http://schemas.microsoft.com/office/drawing/2014/main" id="{339DD6D3-3858-4253-9F62-E17244A28B8E}"/>
              </a:ext>
            </a:extLst>
          </p:cNvPr>
          <p:cNvSpPr/>
          <p:nvPr/>
        </p:nvSpPr>
        <p:spPr>
          <a:xfrm>
            <a:off x="6196608" y="2186226"/>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4–6</a:t>
            </a:r>
            <a:endParaRPr lang="en-US" sz="1550" dirty="0"/>
          </a:p>
        </p:txBody>
      </p:sp>
      <p:sp>
        <p:nvSpPr>
          <p:cNvPr id="63" name="Text 12">
            <a:extLst>
              <a:ext uri="{FF2B5EF4-FFF2-40B4-BE49-F238E27FC236}">
                <a16:creationId xmlns:a16="http://schemas.microsoft.com/office/drawing/2014/main" id="{B3B99268-C0EF-48D6-A00D-6E1E3D702EC7}"/>
              </a:ext>
            </a:extLst>
          </p:cNvPr>
          <p:cNvSpPr/>
          <p:nvPr/>
        </p:nvSpPr>
        <p:spPr>
          <a:xfrm>
            <a:off x="8840510" y="2186226"/>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Sensors, EEPROMs</a:t>
            </a:r>
            <a:endParaRPr lang="en-US" sz="1550" dirty="0"/>
          </a:p>
        </p:txBody>
      </p:sp>
      <p:sp>
        <p:nvSpPr>
          <p:cNvPr id="64" name="Text 13">
            <a:extLst>
              <a:ext uri="{FF2B5EF4-FFF2-40B4-BE49-F238E27FC236}">
                <a16:creationId xmlns:a16="http://schemas.microsoft.com/office/drawing/2014/main" id="{8FEEE131-0E44-40F5-9181-DE5B286975F6}"/>
              </a:ext>
            </a:extLst>
          </p:cNvPr>
          <p:cNvSpPr/>
          <p:nvPr/>
        </p:nvSpPr>
        <p:spPr>
          <a:xfrm>
            <a:off x="11484412" y="2186226"/>
            <a:ext cx="2241471" cy="637699"/>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Simple, widely supported</a:t>
            </a:r>
            <a:endParaRPr lang="en-US" sz="1550" dirty="0"/>
          </a:p>
        </p:txBody>
      </p:sp>
      <p:sp>
        <p:nvSpPr>
          <p:cNvPr id="65" name="Shape 14">
            <a:extLst>
              <a:ext uri="{FF2B5EF4-FFF2-40B4-BE49-F238E27FC236}">
                <a16:creationId xmlns:a16="http://schemas.microsoft.com/office/drawing/2014/main" id="{F6A6AD5E-CFB0-4CB6-8D5C-403835DAC742}"/>
              </a:ext>
            </a:extLst>
          </p:cNvPr>
          <p:cNvSpPr/>
          <p:nvPr/>
        </p:nvSpPr>
        <p:spPr>
          <a:xfrm>
            <a:off x="705207" y="2951083"/>
            <a:ext cx="13219986" cy="892016"/>
          </a:xfrm>
          <a:prstGeom prst="rect">
            <a:avLst/>
          </a:prstGeom>
          <a:solidFill>
            <a:srgbClr val="FFFFFF">
              <a:alpha val="4000"/>
            </a:srgbClr>
          </a:solidFill>
          <a:ln/>
        </p:spPr>
      </p:sp>
      <p:sp>
        <p:nvSpPr>
          <p:cNvPr id="66" name="Text 15">
            <a:extLst>
              <a:ext uri="{FF2B5EF4-FFF2-40B4-BE49-F238E27FC236}">
                <a16:creationId xmlns:a16="http://schemas.microsoft.com/office/drawing/2014/main" id="{CB347CD3-7577-49A7-AC1B-3E6EC5E820E7}"/>
              </a:ext>
            </a:extLst>
          </p:cNvPr>
          <p:cNvSpPr/>
          <p:nvPr/>
        </p:nvSpPr>
        <p:spPr>
          <a:xfrm>
            <a:off x="904994" y="3078242"/>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QSPI</a:t>
            </a:r>
            <a:endParaRPr lang="en-US" sz="1550" dirty="0"/>
          </a:p>
        </p:txBody>
      </p:sp>
      <p:sp>
        <p:nvSpPr>
          <p:cNvPr id="67" name="Text 16">
            <a:extLst>
              <a:ext uri="{FF2B5EF4-FFF2-40B4-BE49-F238E27FC236}">
                <a16:creationId xmlns:a16="http://schemas.microsoft.com/office/drawing/2014/main" id="{1E3698B3-5F03-4FCC-B229-A6CA307619EE}"/>
              </a:ext>
            </a:extLst>
          </p:cNvPr>
          <p:cNvSpPr/>
          <p:nvPr/>
        </p:nvSpPr>
        <p:spPr>
          <a:xfrm>
            <a:off x="3552706" y="3078242"/>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~400 Mbps</a:t>
            </a:r>
            <a:endParaRPr lang="en-US" sz="1550" dirty="0"/>
          </a:p>
        </p:txBody>
      </p:sp>
      <p:sp>
        <p:nvSpPr>
          <p:cNvPr id="68" name="Text 17">
            <a:extLst>
              <a:ext uri="{FF2B5EF4-FFF2-40B4-BE49-F238E27FC236}">
                <a16:creationId xmlns:a16="http://schemas.microsoft.com/office/drawing/2014/main" id="{3BBE1028-84FB-4E1C-9684-1DEE006185D6}"/>
              </a:ext>
            </a:extLst>
          </p:cNvPr>
          <p:cNvSpPr/>
          <p:nvPr/>
        </p:nvSpPr>
        <p:spPr>
          <a:xfrm>
            <a:off x="6196608" y="3078242"/>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6+</a:t>
            </a:r>
            <a:endParaRPr lang="en-US" sz="1550" dirty="0"/>
          </a:p>
        </p:txBody>
      </p:sp>
      <p:sp>
        <p:nvSpPr>
          <p:cNvPr id="69" name="Text 18">
            <a:extLst>
              <a:ext uri="{FF2B5EF4-FFF2-40B4-BE49-F238E27FC236}">
                <a16:creationId xmlns:a16="http://schemas.microsoft.com/office/drawing/2014/main" id="{DCA1A3E8-9391-4F54-9201-5A9CE1C3EDD3}"/>
              </a:ext>
            </a:extLst>
          </p:cNvPr>
          <p:cNvSpPr/>
          <p:nvPr/>
        </p:nvSpPr>
        <p:spPr>
          <a:xfrm>
            <a:off x="8840510" y="3078242"/>
            <a:ext cx="2237661" cy="637699"/>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Flash memory, XIP execution</a:t>
            </a:r>
            <a:endParaRPr lang="en-US" sz="1550" dirty="0"/>
          </a:p>
        </p:txBody>
      </p:sp>
      <p:sp>
        <p:nvSpPr>
          <p:cNvPr id="70" name="Text 19">
            <a:extLst>
              <a:ext uri="{FF2B5EF4-FFF2-40B4-BE49-F238E27FC236}">
                <a16:creationId xmlns:a16="http://schemas.microsoft.com/office/drawing/2014/main" id="{75C2437C-E3E4-4AFF-B31D-BCF73E1AB96A}"/>
              </a:ext>
            </a:extLst>
          </p:cNvPr>
          <p:cNvSpPr/>
          <p:nvPr/>
        </p:nvSpPr>
        <p:spPr>
          <a:xfrm>
            <a:off x="11484412" y="3078242"/>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High speed, flexible</a:t>
            </a:r>
            <a:endParaRPr lang="en-US" sz="1550" dirty="0"/>
          </a:p>
        </p:txBody>
      </p:sp>
      <p:sp>
        <p:nvSpPr>
          <p:cNvPr id="71" name="Shape 20">
            <a:extLst>
              <a:ext uri="{FF2B5EF4-FFF2-40B4-BE49-F238E27FC236}">
                <a16:creationId xmlns:a16="http://schemas.microsoft.com/office/drawing/2014/main" id="{3F038EEF-F2BE-4944-81B1-58297C0BD1BF}"/>
              </a:ext>
            </a:extLst>
          </p:cNvPr>
          <p:cNvSpPr/>
          <p:nvPr/>
        </p:nvSpPr>
        <p:spPr>
          <a:xfrm>
            <a:off x="705207" y="3843099"/>
            <a:ext cx="13219986" cy="573167"/>
          </a:xfrm>
          <a:prstGeom prst="rect">
            <a:avLst/>
          </a:prstGeom>
          <a:solidFill>
            <a:srgbClr val="000000">
              <a:alpha val="4000"/>
            </a:srgbClr>
          </a:solidFill>
          <a:ln/>
        </p:spPr>
      </p:sp>
      <p:sp>
        <p:nvSpPr>
          <p:cNvPr id="72" name="Text 21">
            <a:extLst>
              <a:ext uri="{FF2B5EF4-FFF2-40B4-BE49-F238E27FC236}">
                <a16:creationId xmlns:a16="http://schemas.microsoft.com/office/drawing/2014/main" id="{99347DB8-12E0-4A7E-811F-9F367D42F07A}"/>
              </a:ext>
            </a:extLst>
          </p:cNvPr>
          <p:cNvSpPr/>
          <p:nvPr/>
        </p:nvSpPr>
        <p:spPr>
          <a:xfrm>
            <a:off x="904994" y="3970258"/>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I2C</a:t>
            </a:r>
            <a:endParaRPr lang="en-US" sz="1550" dirty="0"/>
          </a:p>
        </p:txBody>
      </p:sp>
      <p:sp>
        <p:nvSpPr>
          <p:cNvPr id="73" name="Text 22">
            <a:extLst>
              <a:ext uri="{FF2B5EF4-FFF2-40B4-BE49-F238E27FC236}">
                <a16:creationId xmlns:a16="http://schemas.microsoft.com/office/drawing/2014/main" id="{19ED8806-F451-4C09-BF6E-038392FBE0D3}"/>
              </a:ext>
            </a:extLst>
          </p:cNvPr>
          <p:cNvSpPr/>
          <p:nvPr/>
        </p:nvSpPr>
        <p:spPr>
          <a:xfrm>
            <a:off x="3552706" y="39702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~3.4 Mbps</a:t>
            </a:r>
            <a:endParaRPr lang="en-US" sz="1550" dirty="0"/>
          </a:p>
        </p:txBody>
      </p:sp>
      <p:sp>
        <p:nvSpPr>
          <p:cNvPr id="74" name="Text 23">
            <a:extLst>
              <a:ext uri="{FF2B5EF4-FFF2-40B4-BE49-F238E27FC236}">
                <a16:creationId xmlns:a16="http://schemas.microsoft.com/office/drawing/2014/main" id="{4D119FBE-6C34-47D4-AF22-DB362033D40B}"/>
              </a:ext>
            </a:extLst>
          </p:cNvPr>
          <p:cNvSpPr/>
          <p:nvPr/>
        </p:nvSpPr>
        <p:spPr>
          <a:xfrm>
            <a:off x="6196608" y="39702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2</a:t>
            </a:r>
            <a:endParaRPr lang="en-US" sz="1550" dirty="0"/>
          </a:p>
        </p:txBody>
      </p:sp>
      <p:sp>
        <p:nvSpPr>
          <p:cNvPr id="75" name="Text 24">
            <a:extLst>
              <a:ext uri="{FF2B5EF4-FFF2-40B4-BE49-F238E27FC236}">
                <a16:creationId xmlns:a16="http://schemas.microsoft.com/office/drawing/2014/main" id="{97D1EE0B-2E66-4634-A9F3-7715D87F0DCE}"/>
              </a:ext>
            </a:extLst>
          </p:cNvPr>
          <p:cNvSpPr/>
          <p:nvPr/>
        </p:nvSpPr>
        <p:spPr>
          <a:xfrm>
            <a:off x="8840510" y="39702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Low-speed peripherals</a:t>
            </a:r>
            <a:endParaRPr lang="en-US" sz="1550" dirty="0"/>
          </a:p>
        </p:txBody>
      </p:sp>
      <p:sp>
        <p:nvSpPr>
          <p:cNvPr id="76" name="Text 25">
            <a:extLst>
              <a:ext uri="{FF2B5EF4-FFF2-40B4-BE49-F238E27FC236}">
                <a16:creationId xmlns:a16="http://schemas.microsoft.com/office/drawing/2014/main" id="{7B47A7AF-BCB9-4609-8BA9-4004BC25C595}"/>
              </a:ext>
            </a:extLst>
          </p:cNvPr>
          <p:cNvSpPr/>
          <p:nvPr/>
        </p:nvSpPr>
        <p:spPr>
          <a:xfrm>
            <a:off x="11484412" y="3970258"/>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Multi-device support</a:t>
            </a:r>
            <a:endParaRPr lang="en-US" sz="1550" dirty="0"/>
          </a:p>
        </p:txBody>
      </p:sp>
      <p:sp>
        <p:nvSpPr>
          <p:cNvPr id="77" name="Shape 26">
            <a:extLst>
              <a:ext uri="{FF2B5EF4-FFF2-40B4-BE49-F238E27FC236}">
                <a16:creationId xmlns:a16="http://schemas.microsoft.com/office/drawing/2014/main" id="{CFA3CB16-D30F-42FC-BE54-08DF8F98D4FA}"/>
              </a:ext>
            </a:extLst>
          </p:cNvPr>
          <p:cNvSpPr/>
          <p:nvPr/>
        </p:nvSpPr>
        <p:spPr>
          <a:xfrm>
            <a:off x="705207" y="4416266"/>
            <a:ext cx="13219986" cy="892016"/>
          </a:xfrm>
          <a:prstGeom prst="rect">
            <a:avLst/>
          </a:prstGeom>
          <a:solidFill>
            <a:srgbClr val="FFFFFF">
              <a:alpha val="4000"/>
            </a:srgbClr>
          </a:solidFill>
          <a:ln/>
        </p:spPr>
      </p:sp>
      <p:sp>
        <p:nvSpPr>
          <p:cNvPr id="78" name="Text 27">
            <a:extLst>
              <a:ext uri="{FF2B5EF4-FFF2-40B4-BE49-F238E27FC236}">
                <a16:creationId xmlns:a16="http://schemas.microsoft.com/office/drawing/2014/main" id="{2825216F-5AE7-42FF-9237-46BCA54E8489}"/>
              </a:ext>
            </a:extLst>
          </p:cNvPr>
          <p:cNvSpPr/>
          <p:nvPr/>
        </p:nvSpPr>
        <p:spPr>
          <a:xfrm>
            <a:off x="904994" y="4543425"/>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UART</a:t>
            </a:r>
            <a:endParaRPr lang="en-US" sz="1550" dirty="0"/>
          </a:p>
        </p:txBody>
      </p:sp>
      <p:sp>
        <p:nvSpPr>
          <p:cNvPr id="79" name="Text 28">
            <a:extLst>
              <a:ext uri="{FF2B5EF4-FFF2-40B4-BE49-F238E27FC236}">
                <a16:creationId xmlns:a16="http://schemas.microsoft.com/office/drawing/2014/main" id="{DF26BF36-AFE1-4E02-B786-8FFE4ACCA2F7}"/>
              </a:ext>
            </a:extLst>
          </p:cNvPr>
          <p:cNvSpPr/>
          <p:nvPr/>
        </p:nvSpPr>
        <p:spPr>
          <a:xfrm>
            <a:off x="3552706" y="4543425"/>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~3 Mbps</a:t>
            </a:r>
            <a:endParaRPr lang="en-US" sz="1550" dirty="0"/>
          </a:p>
        </p:txBody>
      </p:sp>
      <p:sp>
        <p:nvSpPr>
          <p:cNvPr id="80" name="Text 29">
            <a:extLst>
              <a:ext uri="{FF2B5EF4-FFF2-40B4-BE49-F238E27FC236}">
                <a16:creationId xmlns:a16="http://schemas.microsoft.com/office/drawing/2014/main" id="{A811E50A-6C74-4F24-BAEA-BC10B4B08857}"/>
              </a:ext>
            </a:extLst>
          </p:cNvPr>
          <p:cNvSpPr/>
          <p:nvPr/>
        </p:nvSpPr>
        <p:spPr>
          <a:xfrm>
            <a:off x="6196608" y="4543425"/>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2</a:t>
            </a:r>
            <a:endParaRPr lang="en-US" sz="1550" dirty="0"/>
          </a:p>
        </p:txBody>
      </p:sp>
      <p:sp>
        <p:nvSpPr>
          <p:cNvPr id="81" name="Text 30">
            <a:extLst>
              <a:ext uri="{FF2B5EF4-FFF2-40B4-BE49-F238E27FC236}">
                <a16:creationId xmlns:a16="http://schemas.microsoft.com/office/drawing/2014/main" id="{D6A2DA7A-EE47-4F2F-9993-D621800FEC7A}"/>
              </a:ext>
            </a:extLst>
          </p:cNvPr>
          <p:cNvSpPr/>
          <p:nvPr/>
        </p:nvSpPr>
        <p:spPr>
          <a:xfrm>
            <a:off x="8840510" y="4543425"/>
            <a:ext cx="2237661" cy="637699"/>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Debugging, low-speed comms</a:t>
            </a:r>
            <a:endParaRPr lang="en-US" sz="1550" dirty="0"/>
          </a:p>
        </p:txBody>
      </p:sp>
      <p:sp>
        <p:nvSpPr>
          <p:cNvPr id="82" name="Text 31">
            <a:extLst>
              <a:ext uri="{FF2B5EF4-FFF2-40B4-BE49-F238E27FC236}">
                <a16:creationId xmlns:a16="http://schemas.microsoft.com/office/drawing/2014/main" id="{61428DF4-9FC8-416E-8F43-967FFF3F9944}"/>
              </a:ext>
            </a:extLst>
          </p:cNvPr>
          <p:cNvSpPr/>
          <p:nvPr/>
        </p:nvSpPr>
        <p:spPr>
          <a:xfrm>
            <a:off x="11484412" y="4543425"/>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Simple, asynchronous</a:t>
            </a:r>
            <a:endParaRPr lang="en-US" sz="1550" dirty="0"/>
          </a:p>
        </p:txBody>
      </p:sp>
      <p:sp>
        <p:nvSpPr>
          <p:cNvPr id="83" name="Shape 32">
            <a:extLst>
              <a:ext uri="{FF2B5EF4-FFF2-40B4-BE49-F238E27FC236}">
                <a16:creationId xmlns:a16="http://schemas.microsoft.com/office/drawing/2014/main" id="{D2CC0E2A-6B34-4BC4-B568-2F17F3BDF0E1}"/>
              </a:ext>
            </a:extLst>
          </p:cNvPr>
          <p:cNvSpPr/>
          <p:nvPr/>
        </p:nvSpPr>
        <p:spPr>
          <a:xfrm>
            <a:off x="705207" y="5308283"/>
            <a:ext cx="13219986" cy="892016"/>
          </a:xfrm>
          <a:prstGeom prst="rect">
            <a:avLst/>
          </a:prstGeom>
          <a:solidFill>
            <a:srgbClr val="000000">
              <a:alpha val="4000"/>
            </a:srgbClr>
          </a:solidFill>
          <a:ln/>
        </p:spPr>
      </p:sp>
      <p:sp>
        <p:nvSpPr>
          <p:cNvPr id="84" name="Text 33">
            <a:extLst>
              <a:ext uri="{FF2B5EF4-FFF2-40B4-BE49-F238E27FC236}">
                <a16:creationId xmlns:a16="http://schemas.microsoft.com/office/drawing/2014/main" id="{22F28EA0-0206-4D29-921B-9C4C45ADAF82}"/>
              </a:ext>
            </a:extLst>
          </p:cNvPr>
          <p:cNvSpPr/>
          <p:nvPr/>
        </p:nvSpPr>
        <p:spPr>
          <a:xfrm>
            <a:off x="904994" y="5435441"/>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SDIO</a:t>
            </a:r>
            <a:endParaRPr lang="en-US" sz="1550" dirty="0"/>
          </a:p>
        </p:txBody>
      </p:sp>
      <p:sp>
        <p:nvSpPr>
          <p:cNvPr id="85" name="Text 34">
            <a:extLst>
              <a:ext uri="{FF2B5EF4-FFF2-40B4-BE49-F238E27FC236}">
                <a16:creationId xmlns:a16="http://schemas.microsoft.com/office/drawing/2014/main" id="{027454AE-69D0-4245-9D30-28CB37585FFF}"/>
              </a:ext>
            </a:extLst>
          </p:cNvPr>
          <p:cNvSpPr/>
          <p:nvPr/>
        </p:nvSpPr>
        <p:spPr>
          <a:xfrm>
            <a:off x="3552706" y="5435441"/>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~200 Mbps</a:t>
            </a:r>
            <a:endParaRPr lang="en-US" sz="1550" dirty="0"/>
          </a:p>
        </p:txBody>
      </p:sp>
      <p:sp>
        <p:nvSpPr>
          <p:cNvPr id="86" name="Text 35">
            <a:extLst>
              <a:ext uri="{FF2B5EF4-FFF2-40B4-BE49-F238E27FC236}">
                <a16:creationId xmlns:a16="http://schemas.microsoft.com/office/drawing/2014/main" id="{8BE52DB3-BB48-42FF-B8F7-CD09479ADC2E}"/>
              </a:ext>
            </a:extLst>
          </p:cNvPr>
          <p:cNvSpPr/>
          <p:nvPr/>
        </p:nvSpPr>
        <p:spPr>
          <a:xfrm>
            <a:off x="6196608" y="5435441"/>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4–8</a:t>
            </a:r>
            <a:endParaRPr lang="en-US" sz="1550" dirty="0"/>
          </a:p>
        </p:txBody>
      </p:sp>
      <p:sp>
        <p:nvSpPr>
          <p:cNvPr id="87" name="Text 36">
            <a:extLst>
              <a:ext uri="{FF2B5EF4-FFF2-40B4-BE49-F238E27FC236}">
                <a16:creationId xmlns:a16="http://schemas.microsoft.com/office/drawing/2014/main" id="{A3DF7812-9CA6-44AB-B4A0-8B33DADFEECB}"/>
              </a:ext>
            </a:extLst>
          </p:cNvPr>
          <p:cNvSpPr/>
          <p:nvPr/>
        </p:nvSpPr>
        <p:spPr>
          <a:xfrm>
            <a:off x="8840510" y="5435441"/>
            <a:ext cx="2237661" cy="637699"/>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SD cards, Wi-Fi modules</a:t>
            </a:r>
            <a:endParaRPr lang="en-US" sz="1550" dirty="0"/>
          </a:p>
        </p:txBody>
      </p:sp>
      <p:sp>
        <p:nvSpPr>
          <p:cNvPr id="88" name="Text 37">
            <a:extLst>
              <a:ext uri="{FF2B5EF4-FFF2-40B4-BE49-F238E27FC236}">
                <a16:creationId xmlns:a16="http://schemas.microsoft.com/office/drawing/2014/main" id="{4B70E37B-4883-4D8A-B789-24A8D1EFB8B8}"/>
              </a:ext>
            </a:extLst>
          </p:cNvPr>
          <p:cNvSpPr/>
          <p:nvPr/>
        </p:nvSpPr>
        <p:spPr>
          <a:xfrm>
            <a:off x="11484412" y="5435441"/>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High throughput</a:t>
            </a:r>
            <a:endParaRPr lang="en-US" sz="1550" dirty="0"/>
          </a:p>
        </p:txBody>
      </p:sp>
      <p:sp>
        <p:nvSpPr>
          <p:cNvPr id="89" name="Shape 38">
            <a:extLst>
              <a:ext uri="{FF2B5EF4-FFF2-40B4-BE49-F238E27FC236}">
                <a16:creationId xmlns:a16="http://schemas.microsoft.com/office/drawing/2014/main" id="{18B2ABD7-F6A9-46AB-9C8F-6041236EA8E6}"/>
              </a:ext>
            </a:extLst>
          </p:cNvPr>
          <p:cNvSpPr/>
          <p:nvPr/>
        </p:nvSpPr>
        <p:spPr>
          <a:xfrm>
            <a:off x="705207" y="6200299"/>
            <a:ext cx="13219986" cy="573167"/>
          </a:xfrm>
          <a:prstGeom prst="rect">
            <a:avLst/>
          </a:prstGeom>
          <a:solidFill>
            <a:srgbClr val="FFFFFF">
              <a:alpha val="4000"/>
            </a:srgbClr>
          </a:solidFill>
          <a:ln/>
        </p:spPr>
      </p:sp>
      <p:sp>
        <p:nvSpPr>
          <p:cNvPr id="90" name="Text 39">
            <a:extLst>
              <a:ext uri="{FF2B5EF4-FFF2-40B4-BE49-F238E27FC236}">
                <a16:creationId xmlns:a16="http://schemas.microsoft.com/office/drawing/2014/main" id="{DB759EBF-5340-4EF0-80DB-37B746F3DD62}"/>
              </a:ext>
            </a:extLst>
          </p:cNvPr>
          <p:cNvSpPr/>
          <p:nvPr/>
        </p:nvSpPr>
        <p:spPr>
          <a:xfrm>
            <a:off x="904994" y="6327458"/>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CAN</a:t>
            </a:r>
            <a:endParaRPr lang="en-US" sz="1550" dirty="0"/>
          </a:p>
        </p:txBody>
      </p:sp>
      <p:sp>
        <p:nvSpPr>
          <p:cNvPr id="91" name="Text 40">
            <a:extLst>
              <a:ext uri="{FF2B5EF4-FFF2-40B4-BE49-F238E27FC236}">
                <a16:creationId xmlns:a16="http://schemas.microsoft.com/office/drawing/2014/main" id="{A367B521-5B0A-43C0-99E4-0EC8123711E6}"/>
              </a:ext>
            </a:extLst>
          </p:cNvPr>
          <p:cNvSpPr/>
          <p:nvPr/>
        </p:nvSpPr>
        <p:spPr>
          <a:xfrm>
            <a:off x="3552706" y="63274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~1 Mbps</a:t>
            </a:r>
            <a:endParaRPr lang="en-US" sz="1550" dirty="0"/>
          </a:p>
        </p:txBody>
      </p:sp>
      <p:sp>
        <p:nvSpPr>
          <p:cNvPr id="92" name="Text 41">
            <a:extLst>
              <a:ext uri="{FF2B5EF4-FFF2-40B4-BE49-F238E27FC236}">
                <a16:creationId xmlns:a16="http://schemas.microsoft.com/office/drawing/2014/main" id="{9637C074-18E5-412A-887A-8259A191D9BB}"/>
              </a:ext>
            </a:extLst>
          </p:cNvPr>
          <p:cNvSpPr/>
          <p:nvPr/>
        </p:nvSpPr>
        <p:spPr>
          <a:xfrm>
            <a:off x="6196608" y="63274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2</a:t>
            </a:r>
            <a:endParaRPr lang="en-US" sz="1550" dirty="0"/>
          </a:p>
        </p:txBody>
      </p:sp>
      <p:sp>
        <p:nvSpPr>
          <p:cNvPr id="93" name="Text 42">
            <a:extLst>
              <a:ext uri="{FF2B5EF4-FFF2-40B4-BE49-F238E27FC236}">
                <a16:creationId xmlns:a16="http://schemas.microsoft.com/office/drawing/2014/main" id="{5101AEE7-FD7D-45F7-9EB8-F0AFDA2FDEA8}"/>
              </a:ext>
            </a:extLst>
          </p:cNvPr>
          <p:cNvSpPr/>
          <p:nvPr/>
        </p:nvSpPr>
        <p:spPr>
          <a:xfrm>
            <a:off x="8840510" y="6327458"/>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Automotive, industrial</a:t>
            </a:r>
            <a:endParaRPr lang="en-US" sz="1550" dirty="0"/>
          </a:p>
        </p:txBody>
      </p:sp>
      <p:sp>
        <p:nvSpPr>
          <p:cNvPr id="94" name="Text 43">
            <a:extLst>
              <a:ext uri="{FF2B5EF4-FFF2-40B4-BE49-F238E27FC236}">
                <a16:creationId xmlns:a16="http://schemas.microsoft.com/office/drawing/2014/main" id="{D308BEC5-A6B0-4E41-9255-C9C2643DC5BC}"/>
              </a:ext>
            </a:extLst>
          </p:cNvPr>
          <p:cNvSpPr/>
          <p:nvPr/>
        </p:nvSpPr>
        <p:spPr>
          <a:xfrm>
            <a:off x="11484412" y="6327458"/>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Robust, multi-master</a:t>
            </a:r>
            <a:endParaRPr lang="en-US" sz="1550" dirty="0"/>
          </a:p>
        </p:txBody>
      </p:sp>
      <p:sp>
        <p:nvSpPr>
          <p:cNvPr id="95" name="Shape 44">
            <a:extLst>
              <a:ext uri="{FF2B5EF4-FFF2-40B4-BE49-F238E27FC236}">
                <a16:creationId xmlns:a16="http://schemas.microsoft.com/office/drawing/2014/main" id="{63527B99-064E-49C5-AE5D-8A0A32152A5D}"/>
              </a:ext>
            </a:extLst>
          </p:cNvPr>
          <p:cNvSpPr/>
          <p:nvPr/>
        </p:nvSpPr>
        <p:spPr>
          <a:xfrm>
            <a:off x="705207" y="6773466"/>
            <a:ext cx="13219986" cy="892016"/>
          </a:xfrm>
          <a:prstGeom prst="rect">
            <a:avLst/>
          </a:prstGeom>
          <a:solidFill>
            <a:srgbClr val="000000">
              <a:alpha val="4000"/>
            </a:srgbClr>
          </a:solidFill>
          <a:ln/>
        </p:spPr>
      </p:sp>
      <p:sp>
        <p:nvSpPr>
          <p:cNvPr id="96" name="Text 45">
            <a:extLst>
              <a:ext uri="{FF2B5EF4-FFF2-40B4-BE49-F238E27FC236}">
                <a16:creationId xmlns:a16="http://schemas.microsoft.com/office/drawing/2014/main" id="{B170CECD-2680-49B2-836A-E271E87AEBF2}"/>
              </a:ext>
            </a:extLst>
          </p:cNvPr>
          <p:cNvSpPr/>
          <p:nvPr/>
        </p:nvSpPr>
        <p:spPr>
          <a:xfrm>
            <a:off x="904994" y="6900624"/>
            <a:ext cx="224147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Ethernet</a:t>
            </a:r>
            <a:endParaRPr lang="en-US" sz="1550" dirty="0"/>
          </a:p>
        </p:txBody>
      </p:sp>
      <p:sp>
        <p:nvSpPr>
          <p:cNvPr id="97" name="Text 46">
            <a:extLst>
              <a:ext uri="{FF2B5EF4-FFF2-40B4-BE49-F238E27FC236}">
                <a16:creationId xmlns:a16="http://schemas.microsoft.com/office/drawing/2014/main" id="{C30BDB30-0981-4E6A-8F12-DEDAE7B1E1D0}"/>
              </a:ext>
            </a:extLst>
          </p:cNvPr>
          <p:cNvSpPr/>
          <p:nvPr/>
        </p:nvSpPr>
        <p:spPr>
          <a:xfrm>
            <a:off x="3552706" y="6900624"/>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~1 Gbps</a:t>
            </a:r>
            <a:endParaRPr lang="en-US" sz="1550" dirty="0"/>
          </a:p>
        </p:txBody>
      </p:sp>
      <p:sp>
        <p:nvSpPr>
          <p:cNvPr id="98" name="Text 47">
            <a:extLst>
              <a:ext uri="{FF2B5EF4-FFF2-40B4-BE49-F238E27FC236}">
                <a16:creationId xmlns:a16="http://schemas.microsoft.com/office/drawing/2014/main" id="{B0B20819-CC89-46F2-A58C-0387D6109B16}"/>
              </a:ext>
            </a:extLst>
          </p:cNvPr>
          <p:cNvSpPr/>
          <p:nvPr/>
        </p:nvSpPr>
        <p:spPr>
          <a:xfrm>
            <a:off x="6196608" y="6900624"/>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4+</a:t>
            </a:r>
            <a:endParaRPr lang="en-US" sz="1550" dirty="0"/>
          </a:p>
        </p:txBody>
      </p:sp>
      <p:sp>
        <p:nvSpPr>
          <p:cNvPr id="99" name="Text 48">
            <a:extLst>
              <a:ext uri="{FF2B5EF4-FFF2-40B4-BE49-F238E27FC236}">
                <a16:creationId xmlns:a16="http://schemas.microsoft.com/office/drawing/2014/main" id="{1B0BBCAB-2C4B-4836-8F98-0F94153465D8}"/>
              </a:ext>
            </a:extLst>
          </p:cNvPr>
          <p:cNvSpPr/>
          <p:nvPr/>
        </p:nvSpPr>
        <p:spPr>
          <a:xfrm>
            <a:off x="8840510" y="6900624"/>
            <a:ext cx="2237661" cy="318849"/>
          </a:xfrm>
          <a:prstGeom prst="rect">
            <a:avLst/>
          </a:prstGeom>
          <a:noFill/>
          <a:ln/>
        </p:spPr>
        <p:txBody>
          <a:bodyPr wrap="non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Networking</a:t>
            </a:r>
            <a:endParaRPr lang="en-US" sz="1550" dirty="0"/>
          </a:p>
        </p:txBody>
      </p:sp>
      <p:sp>
        <p:nvSpPr>
          <p:cNvPr id="100" name="Text 49">
            <a:extLst>
              <a:ext uri="{FF2B5EF4-FFF2-40B4-BE49-F238E27FC236}">
                <a16:creationId xmlns:a16="http://schemas.microsoft.com/office/drawing/2014/main" id="{BA97ADF8-03A9-4631-9C8F-6D8521689E18}"/>
              </a:ext>
            </a:extLst>
          </p:cNvPr>
          <p:cNvSpPr/>
          <p:nvPr/>
        </p:nvSpPr>
        <p:spPr>
          <a:xfrm>
            <a:off x="11484412" y="6900624"/>
            <a:ext cx="2241471" cy="637699"/>
          </a:xfrm>
          <a:prstGeom prst="rect">
            <a:avLst/>
          </a:prstGeom>
          <a:noFill/>
          <a:ln/>
        </p:spPr>
        <p:txBody>
          <a:bodyPr wrap="square" lIns="0" tIns="0" rIns="0" bIns="0" rtlCol="0" anchor="t"/>
          <a:lstStyle/>
          <a:p>
            <a:pPr marL="0" indent="0">
              <a:lnSpc>
                <a:spcPts val="2500"/>
              </a:lnSpc>
              <a:buNone/>
            </a:pPr>
            <a:r>
              <a:rPr lang="en-US" sz="1550" dirty="0">
                <a:solidFill>
                  <a:srgbClr val="C9C9C0"/>
                </a:solidFill>
                <a:latin typeface="Tomorrow" pitchFamily="34" charset="0"/>
                <a:ea typeface="Tomorrow" pitchFamily="34" charset="-122"/>
                <a:cs typeface="Tomorrow" pitchFamily="34" charset="-120"/>
              </a:rPr>
              <a:t>Very high speed, networked</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1752"/>
            <a:ext cx="7645122"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QSPI vs. SPI: Key Differences</a:t>
            </a:r>
            <a:endParaRPr lang="en-US" sz="4450" dirty="0"/>
          </a:p>
        </p:txBody>
      </p:sp>
      <p:sp>
        <p:nvSpPr>
          <p:cNvPr id="3" name="Shape 1"/>
          <p:cNvSpPr/>
          <p:nvPr/>
        </p:nvSpPr>
        <p:spPr>
          <a:xfrm>
            <a:off x="793790" y="2680692"/>
            <a:ext cx="13042821" cy="3917156"/>
          </a:xfrm>
          <a:prstGeom prst="roundRect">
            <a:avLst>
              <a:gd name="adj" fmla="val 869"/>
            </a:avLst>
          </a:prstGeom>
          <a:noFill/>
          <a:ln w="7620">
            <a:solidFill>
              <a:srgbClr val="FFFFFF">
                <a:alpha val="24000"/>
              </a:srgbClr>
            </a:solidFill>
            <a:prstDash val="solid"/>
          </a:ln>
        </p:spPr>
      </p:sp>
      <p:sp>
        <p:nvSpPr>
          <p:cNvPr id="4" name="Shape 2"/>
          <p:cNvSpPr/>
          <p:nvPr/>
        </p:nvSpPr>
        <p:spPr>
          <a:xfrm>
            <a:off x="801410" y="2688312"/>
            <a:ext cx="13026271" cy="650319"/>
          </a:xfrm>
          <a:prstGeom prst="rect">
            <a:avLst/>
          </a:prstGeom>
          <a:solidFill>
            <a:srgbClr val="FFFFFF">
              <a:alpha val="4000"/>
            </a:srgbClr>
          </a:solidFill>
          <a:ln/>
        </p:spPr>
      </p:sp>
      <p:sp>
        <p:nvSpPr>
          <p:cNvPr id="5" name="Text 3"/>
          <p:cNvSpPr/>
          <p:nvPr/>
        </p:nvSpPr>
        <p:spPr>
          <a:xfrm>
            <a:off x="1029653" y="2832021"/>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Feature</a:t>
            </a:r>
            <a:endParaRPr lang="en-US" sz="1750" dirty="0"/>
          </a:p>
        </p:txBody>
      </p:sp>
      <p:sp>
        <p:nvSpPr>
          <p:cNvPr id="6" name="Text 4"/>
          <p:cNvSpPr/>
          <p:nvPr/>
        </p:nvSpPr>
        <p:spPr>
          <a:xfrm>
            <a:off x="5375077" y="2832021"/>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SPI</a:t>
            </a:r>
            <a:endParaRPr lang="en-US" sz="1750" dirty="0"/>
          </a:p>
        </p:txBody>
      </p:sp>
      <p:sp>
        <p:nvSpPr>
          <p:cNvPr id="7" name="Text 5"/>
          <p:cNvSpPr/>
          <p:nvPr/>
        </p:nvSpPr>
        <p:spPr>
          <a:xfrm>
            <a:off x="9716691" y="2832021"/>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QSPI</a:t>
            </a:r>
            <a:endParaRPr lang="en-US" sz="1750" dirty="0"/>
          </a:p>
        </p:txBody>
      </p:sp>
      <p:sp>
        <p:nvSpPr>
          <p:cNvPr id="8" name="Shape 6"/>
          <p:cNvSpPr/>
          <p:nvPr/>
        </p:nvSpPr>
        <p:spPr>
          <a:xfrm>
            <a:off x="801410" y="3338632"/>
            <a:ext cx="13026271" cy="650319"/>
          </a:xfrm>
          <a:prstGeom prst="rect">
            <a:avLst/>
          </a:prstGeom>
          <a:solidFill>
            <a:srgbClr val="000000">
              <a:alpha val="4000"/>
            </a:srgbClr>
          </a:solidFill>
          <a:ln/>
        </p:spPr>
      </p:sp>
      <p:sp>
        <p:nvSpPr>
          <p:cNvPr id="9" name="Text 7"/>
          <p:cNvSpPr/>
          <p:nvPr/>
        </p:nvSpPr>
        <p:spPr>
          <a:xfrm>
            <a:off x="1029653" y="3482340"/>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Data Lines</a:t>
            </a:r>
            <a:endParaRPr lang="en-US" sz="1750" dirty="0"/>
          </a:p>
        </p:txBody>
      </p:sp>
      <p:sp>
        <p:nvSpPr>
          <p:cNvPr id="10" name="Text 8"/>
          <p:cNvSpPr/>
          <p:nvPr/>
        </p:nvSpPr>
        <p:spPr>
          <a:xfrm>
            <a:off x="5375077" y="3482340"/>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1 (MOSI/MISO)</a:t>
            </a:r>
            <a:endParaRPr lang="en-US" sz="1750" dirty="0"/>
          </a:p>
        </p:txBody>
      </p:sp>
      <p:sp>
        <p:nvSpPr>
          <p:cNvPr id="11" name="Text 9"/>
          <p:cNvSpPr/>
          <p:nvPr/>
        </p:nvSpPr>
        <p:spPr>
          <a:xfrm>
            <a:off x="9716691" y="3482340"/>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4 (IO0–IO3)</a:t>
            </a:r>
            <a:endParaRPr lang="en-US" sz="1750" dirty="0"/>
          </a:p>
        </p:txBody>
      </p:sp>
      <p:sp>
        <p:nvSpPr>
          <p:cNvPr id="12" name="Shape 10"/>
          <p:cNvSpPr/>
          <p:nvPr/>
        </p:nvSpPr>
        <p:spPr>
          <a:xfrm>
            <a:off x="801410" y="3988951"/>
            <a:ext cx="13026271" cy="650319"/>
          </a:xfrm>
          <a:prstGeom prst="rect">
            <a:avLst/>
          </a:prstGeom>
          <a:solidFill>
            <a:srgbClr val="FFFFFF">
              <a:alpha val="4000"/>
            </a:srgbClr>
          </a:solidFill>
          <a:ln/>
        </p:spPr>
      </p:sp>
      <p:sp>
        <p:nvSpPr>
          <p:cNvPr id="13" name="Text 11"/>
          <p:cNvSpPr/>
          <p:nvPr/>
        </p:nvSpPr>
        <p:spPr>
          <a:xfrm>
            <a:off x="1029653" y="4132659"/>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Throughput</a:t>
            </a:r>
            <a:endParaRPr lang="en-US" sz="1750" dirty="0"/>
          </a:p>
        </p:txBody>
      </p:sp>
      <p:sp>
        <p:nvSpPr>
          <p:cNvPr id="14" name="Text 12"/>
          <p:cNvSpPr/>
          <p:nvPr/>
        </p:nvSpPr>
        <p:spPr>
          <a:xfrm>
            <a:off x="5375077" y="4132659"/>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Lower (1 bit/clock)</a:t>
            </a:r>
            <a:endParaRPr lang="en-US" sz="1750" dirty="0"/>
          </a:p>
        </p:txBody>
      </p:sp>
      <p:sp>
        <p:nvSpPr>
          <p:cNvPr id="15" name="Text 13"/>
          <p:cNvSpPr/>
          <p:nvPr/>
        </p:nvSpPr>
        <p:spPr>
          <a:xfrm>
            <a:off x="9716691" y="4132659"/>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Higher (4 bits/clock)</a:t>
            </a:r>
            <a:endParaRPr lang="en-US" sz="1750" dirty="0"/>
          </a:p>
        </p:txBody>
      </p:sp>
      <p:sp>
        <p:nvSpPr>
          <p:cNvPr id="16" name="Shape 14"/>
          <p:cNvSpPr/>
          <p:nvPr/>
        </p:nvSpPr>
        <p:spPr>
          <a:xfrm>
            <a:off x="801410" y="4639270"/>
            <a:ext cx="13026271" cy="650319"/>
          </a:xfrm>
          <a:prstGeom prst="rect">
            <a:avLst/>
          </a:prstGeom>
          <a:solidFill>
            <a:srgbClr val="000000">
              <a:alpha val="4000"/>
            </a:srgbClr>
          </a:solidFill>
          <a:ln/>
        </p:spPr>
      </p:sp>
      <p:sp>
        <p:nvSpPr>
          <p:cNvPr id="17" name="Text 15"/>
          <p:cNvSpPr/>
          <p:nvPr/>
        </p:nvSpPr>
        <p:spPr>
          <a:xfrm>
            <a:off x="1029653" y="4782979"/>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Modes</a:t>
            </a:r>
            <a:endParaRPr lang="en-US" sz="1750" dirty="0"/>
          </a:p>
        </p:txBody>
      </p:sp>
      <p:sp>
        <p:nvSpPr>
          <p:cNvPr id="18" name="Text 16"/>
          <p:cNvSpPr/>
          <p:nvPr/>
        </p:nvSpPr>
        <p:spPr>
          <a:xfrm>
            <a:off x="5375077" y="4782979"/>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Single/Dual</a:t>
            </a:r>
            <a:endParaRPr lang="en-US" sz="1750" dirty="0"/>
          </a:p>
        </p:txBody>
      </p:sp>
      <p:sp>
        <p:nvSpPr>
          <p:cNvPr id="19" name="Text 17"/>
          <p:cNvSpPr/>
          <p:nvPr/>
        </p:nvSpPr>
        <p:spPr>
          <a:xfrm>
            <a:off x="9716691" y="4782979"/>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Single/Dual/Quad/Octal</a:t>
            </a:r>
            <a:endParaRPr lang="en-US" sz="1750" dirty="0"/>
          </a:p>
        </p:txBody>
      </p:sp>
      <p:sp>
        <p:nvSpPr>
          <p:cNvPr id="20" name="Shape 18"/>
          <p:cNvSpPr/>
          <p:nvPr/>
        </p:nvSpPr>
        <p:spPr>
          <a:xfrm>
            <a:off x="801410" y="5289590"/>
            <a:ext cx="13026271" cy="650319"/>
          </a:xfrm>
          <a:prstGeom prst="rect">
            <a:avLst/>
          </a:prstGeom>
          <a:solidFill>
            <a:srgbClr val="FFFFFF">
              <a:alpha val="4000"/>
            </a:srgbClr>
          </a:solidFill>
          <a:ln/>
        </p:spPr>
      </p:sp>
      <p:sp>
        <p:nvSpPr>
          <p:cNvPr id="21" name="Text 19"/>
          <p:cNvSpPr/>
          <p:nvPr/>
        </p:nvSpPr>
        <p:spPr>
          <a:xfrm>
            <a:off x="1029653" y="5433298"/>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Address/Data Phases</a:t>
            </a:r>
            <a:endParaRPr lang="en-US" sz="1750" dirty="0"/>
          </a:p>
        </p:txBody>
      </p:sp>
      <p:sp>
        <p:nvSpPr>
          <p:cNvPr id="22" name="Text 20"/>
          <p:cNvSpPr/>
          <p:nvPr/>
        </p:nvSpPr>
        <p:spPr>
          <a:xfrm>
            <a:off x="5375077" y="5433298"/>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Fixed</a:t>
            </a:r>
            <a:endParaRPr lang="en-US" sz="1750" dirty="0"/>
          </a:p>
        </p:txBody>
      </p:sp>
      <p:sp>
        <p:nvSpPr>
          <p:cNvPr id="23" name="Text 21"/>
          <p:cNvSpPr/>
          <p:nvPr/>
        </p:nvSpPr>
        <p:spPr>
          <a:xfrm>
            <a:off x="9716691" y="5433298"/>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Configurable (1/2/4 lines)</a:t>
            </a:r>
            <a:endParaRPr lang="en-US" sz="1750" dirty="0"/>
          </a:p>
        </p:txBody>
      </p:sp>
      <p:sp>
        <p:nvSpPr>
          <p:cNvPr id="24" name="Shape 22"/>
          <p:cNvSpPr/>
          <p:nvPr/>
        </p:nvSpPr>
        <p:spPr>
          <a:xfrm>
            <a:off x="801410" y="5939909"/>
            <a:ext cx="13026271" cy="650319"/>
          </a:xfrm>
          <a:prstGeom prst="rect">
            <a:avLst/>
          </a:prstGeom>
          <a:solidFill>
            <a:srgbClr val="000000">
              <a:alpha val="4000"/>
            </a:srgbClr>
          </a:solidFill>
          <a:ln/>
        </p:spPr>
      </p:sp>
      <p:sp>
        <p:nvSpPr>
          <p:cNvPr id="25" name="Text 23"/>
          <p:cNvSpPr/>
          <p:nvPr/>
        </p:nvSpPr>
        <p:spPr>
          <a:xfrm>
            <a:off x="1029653" y="6083618"/>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Applications</a:t>
            </a:r>
            <a:endParaRPr lang="en-US" sz="1750" dirty="0"/>
          </a:p>
        </p:txBody>
      </p:sp>
      <p:sp>
        <p:nvSpPr>
          <p:cNvPr id="26" name="Text 24"/>
          <p:cNvSpPr/>
          <p:nvPr/>
        </p:nvSpPr>
        <p:spPr>
          <a:xfrm>
            <a:off x="5375077" y="6083618"/>
            <a:ext cx="388036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Sensors, EEPROMs</a:t>
            </a:r>
            <a:endParaRPr lang="en-US" sz="1750" dirty="0"/>
          </a:p>
        </p:txBody>
      </p:sp>
      <p:sp>
        <p:nvSpPr>
          <p:cNvPr id="27" name="Text 25"/>
          <p:cNvSpPr/>
          <p:nvPr/>
        </p:nvSpPr>
        <p:spPr>
          <a:xfrm>
            <a:off x="9716691" y="6083618"/>
            <a:ext cx="3884176"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Flash memory, XIP execution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7383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Interface Signals</a:t>
            </a:r>
            <a:endParaRPr lang="en-US" sz="4450" dirty="0"/>
          </a:p>
        </p:txBody>
      </p:sp>
      <p:sp>
        <p:nvSpPr>
          <p:cNvPr id="3" name="Shape 1"/>
          <p:cNvSpPr/>
          <p:nvPr/>
        </p:nvSpPr>
        <p:spPr>
          <a:xfrm>
            <a:off x="793790" y="2042398"/>
            <a:ext cx="396835" cy="396835"/>
          </a:xfrm>
          <a:prstGeom prst="roundRect">
            <a:avLst>
              <a:gd name="adj" fmla="val 8574"/>
            </a:avLst>
          </a:prstGeom>
          <a:solidFill>
            <a:srgbClr val="484B51"/>
          </a:solidFill>
          <a:ln/>
        </p:spPr>
      </p:sp>
      <p:sp>
        <p:nvSpPr>
          <p:cNvPr id="4" name="Text 2"/>
          <p:cNvSpPr/>
          <p:nvPr/>
        </p:nvSpPr>
        <p:spPr>
          <a:xfrm>
            <a:off x="1417439" y="20423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SCLK (Serial Clock)</a:t>
            </a:r>
            <a:endParaRPr lang="en-US" sz="2200" dirty="0"/>
          </a:p>
        </p:txBody>
      </p:sp>
      <p:sp>
        <p:nvSpPr>
          <p:cNvPr id="5" name="Text 3"/>
          <p:cNvSpPr/>
          <p:nvPr/>
        </p:nvSpPr>
        <p:spPr>
          <a:xfrm>
            <a:off x="1417439" y="2532817"/>
            <a:ext cx="3572708"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Master-generated clock signal.</a:t>
            </a:r>
            <a:endParaRPr lang="en-US" sz="1750" dirty="0"/>
          </a:p>
        </p:txBody>
      </p:sp>
      <p:sp>
        <p:nvSpPr>
          <p:cNvPr id="6" name="Shape 4"/>
          <p:cNvSpPr/>
          <p:nvPr/>
        </p:nvSpPr>
        <p:spPr>
          <a:xfrm>
            <a:off x="5216962" y="2042398"/>
            <a:ext cx="396835" cy="396835"/>
          </a:xfrm>
          <a:prstGeom prst="roundRect">
            <a:avLst>
              <a:gd name="adj" fmla="val 8574"/>
            </a:avLst>
          </a:prstGeom>
          <a:solidFill>
            <a:srgbClr val="484B51"/>
          </a:solidFill>
          <a:ln/>
        </p:spPr>
      </p:sp>
      <p:sp>
        <p:nvSpPr>
          <p:cNvPr id="7" name="Text 5"/>
          <p:cNvSpPr/>
          <p:nvPr/>
        </p:nvSpPr>
        <p:spPr>
          <a:xfrm>
            <a:off x="5840611" y="20423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CS# (Chip Select)</a:t>
            </a:r>
            <a:endParaRPr lang="en-US" sz="2200" dirty="0"/>
          </a:p>
        </p:txBody>
      </p:sp>
      <p:sp>
        <p:nvSpPr>
          <p:cNvPr id="8" name="Text 6"/>
          <p:cNvSpPr/>
          <p:nvPr/>
        </p:nvSpPr>
        <p:spPr>
          <a:xfrm>
            <a:off x="5840611" y="2532817"/>
            <a:ext cx="3572708"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Activates the target slave device.</a:t>
            </a:r>
            <a:endParaRPr lang="en-US" sz="1750" dirty="0"/>
          </a:p>
        </p:txBody>
      </p:sp>
      <p:sp>
        <p:nvSpPr>
          <p:cNvPr id="9" name="Shape 7"/>
          <p:cNvSpPr/>
          <p:nvPr/>
        </p:nvSpPr>
        <p:spPr>
          <a:xfrm>
            <a:off x="9640133" y="2042398"/>
            <a:ext cx="396835" cy="396835"/>
          </a:xfrm>
          <a:prstGeom prst="roundRect">
            <a:avLst>
              <a:gd name="adj" fmla="val 8574"/>
            </a:avLst>
          </a:prstGeom>
          <a:solidFill>
            <a:srgbClr val="484B51"/>
          </a:solidFill>
          <a:ln/>
        </p:spPr>
      </p:sp>
      <p:sp>
        <p:nvSpPr>
          <p:cNvPr id="10" name="Text 8"/>
          <p:cNvSpPr/>
          <p:nvPr/>
        </p:nvSpPr>
        <p:spPr>
          <a:xfrm>
            <a:off x="10263783" y="204239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IO0–IO3</a:t>
            </a:r>
            <a:endParaRPr lang="en-US" sz="2200" dirty="0"/>
          </a:p>
        </p:txBody>
      </p:sp>
      <p:sp>
        <p:nvSpPr>
          <p:cNvPr id="11" name="Text 9"/>
          <p:cNvSpPr/>
          <p:nvPr/>
        </p:nvSpPr>
        <p:spPr>
          <a:xfrm>
            <a:off x="10263783" y="2532817"/>
            <a:ext cx="3572708"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Bidirectional data lines (replace MOSI/MISO).</a:t>
            </a:r>
            <a:endParaRPr lang="en-US" sz="1750" dirty="0"/>
          </a:p>
        </p:txBody>
      </p:sp>
      <p:sp>
        <p:nvSpPr>
          <p:cNvPr id="12" name="Shape 10"/>
          <p:cNvSpPr/>
          <p:nvPr/>
        </p:nvSpPr>
        <p:spPr>
          <a:xfrm>
            <a:off x="793790" y="3768923"/>
            <a:ext cx="396835" cy="396835"/>
          </a:xfrm>
          <a:prstGeom prst="roundRect">
            <a:avLst>
              <a:gd name="adj" fmla="val 8574"/>
            </a:avLst>
          </a:prstGeom>
          <a:solidFill>
            <a:srgbClr val="484B51"/>
          </a:solidFill>
          <a:ln/>
        </p:spPr>
      </p:sp>
      <p:sp>
        <p:nvSpPr>
          <p:cNvPr id="13" name="Text 11"/>
          <p:cNvSpPr/>
          <p:nvPr/>
        </p:nvSpPr>
        <p:spPr>
          <a:xfrm>
            <a:off x="1417439" y="37689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IO0</a:t>
            </a:r>
            <a:endParaRPr lang="en-US" sz="2200" dirty="0"/>
          </a:p>
        </p:txBody>
      </p:sp>
      <p:sp>
        <p:nvSpPr>
          <p:cNvPr id="14" name="Text 12"/>
          <p:cNvSpPr/>
          <p:nvPr/>
        </p:nvSpPr>
        <p:spPr>
          <a:xfrm>
            <a:off x="1417439" y="4259342"/>
            <a:ext cx="3572708"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Also acts as MOSI in SPI mode.</a:t>
            </a:r>
            <a:endParaRPr lang="en-US" sz="1750" dirty="0"/>
          </a:p>
        </p:txBody>
      </p:sp>
      <p:sp>
        <p:nvSpPr>
          <p:cNvPr id="15" name="Shape 13"/>
          <p:cNvSpPr/>
          <p:nvPr/>
        </p:nvSpPr>
        <p:spPr>
          <a:xfrm>
            <a:off x="5216962" y="3768923"/>
            <a:ext cx="396835" cy="396835"/>
          </a:xfrm>
          <a:prstGeom prst="roundRect">
            <a:avLst>
              <a:gd name="adj" fmla="val 8574"/>
            </a:avLst>
          </a:prstGeom>
          <a:solidFill>
            <a:srgbClr val="484B51"/>
          </a:solidFill>
          <a:ln/>
        </p:spPr>
      </p:sp>
      <p:sp>
        <p:nvSpPr>
          <p:cNvPr id="16" name="Text 14"/>
          <p:cNvSpPr/>
          <p:nvPr/>
        </p:nvSpPr>
        <p:spPr>
          <a:xfrm>
            <a:off x="5840611" y="37689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IO1</a:t>
            </a:r>
            <a:endParaRPr lang="en-US" sz="2200" dirty="0"/>
          </a:p>
        </p:txBody>
      </p:sp>
      <p:sp>
        <p:nvSpPr>
          <p:cNvPr id="17" name="Text 15"/>
          <p:cNvSpPr/>
          <p:nvPr/>
        </p:nvSpPr>
        <p:spPr>
          <a:xfrm>
            <a:off x="5840611" y="4259342"/>
            <a:ext cx="3572708"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Also acts as MISO in SPI mode.</a:t>
            </a:r>
            <a:endParaRPr lang="en-US" sz="1750" dirty="0"/>
          </a:p>
        </p:txBody>
      </p:sp>
      <p:sp>
        <p:nvSpPr>
          <p:cNvPr id="18" name="Shape 16"/>
          <p:cNvSpPr/>
          <p:nvPr/>
        </p:nvSpPr>
        <p:spPr>
          <a:xfrm>
            <a:off x="9640133" y="3768923"/>
            <a:ext cx="396835" cy="396835"/>
          </a:xfrm>
          <a:prstGeom prst="roundRect">
            <a:avLst>
              <a:gd name="adj" fmla="val 8574"/>
            </a:avLst>
          </a:prstGeom>
          <a:solidFill>
            <a:srgbClr val="484B51"/>
          </a:solidFill>
          <a:ln/>
        </p:spPr>
      </p:sp>
      <p:sp>
        <p:nvSpPr>
          <p:cNvPr id="19" name="Text 17"/>
          <p:cNvSpPr/>
          <p:nvPr/>
        </p:nvSpPr>
        <p:spPr>
          <a:xfrm>
            <a:off x="10263783" y="376892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IO2/IO3</a:t>
            </a:r>
            <a:endParaRPr lang="en-US" sz="2200" dirty="0"/>
          </a:p>
        </p:txBody>
      </p:sp>
      <p:sp>
        <p:nvSpPr>
          <p:cNvPr id="20" name="Text 18"/>
          <p:cNvSpPr/>
          <p:nvPr/>
        </p:nvSpPr>
        <p:spPr>
          <a:xfrm>
            <a:off x="10263783" y="4259342"/>
            <a:ext cx="3572708"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Optional for WP# (Write Protect) and HOLD# functions in legacy modes.</a:t>
            </a:r>
            <a:endParaRPr lang="en-US" sz="1750" dirty="0"/>
          </a:p>
        </p:txBody>
      </p:sp>
      <p:sp>
        <p:nvSpPr>
          <p:cNvPr id="21" name="Text 19"/>
          <p:cNvSpPr/>
          <p:nvPr/>
        </p:nvSpPr>
        <p:spPr>
          <a:xfrm>
            <a:off x="793790" y="56882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Optional Pins:</a:t>
            </a:r>
            <a:endParaRPr lang="en-US" sz="2200" dirty="0"/>
          </a:p>
        </p:txBody>
      </p:sp>
      <p:sp>
        <p:nvSpPr>
          <p:cNvPr id="22" name="Shape 20"/>
          <p:cNvSpPr/>
          <p:nvPr/>
        </p:nvSpPr>
        <p:spPr>
          <a:xfrm>
            <a:off x="793790" y="6637853"/>
            <a:ext cx="396835" cy="396835"/>
          </a:xfrm>
          <a:prstGeom prst="roundRect">
            <a:avLst>
              <a:gd name="adj" fmla="val 8574"/>
            </a:avLst>
          </a:prstGeom>
          <a:solidFill>
            <a:srgbClr val="484B51"/>
          </a:solidFill>
          <a:ln/>
        </p:spPr>
      </p:sp>
      <p:sp>
        <p:nvSpPr>
          <p:cNvPr id="23" name="Text 21"/>
          <p:cNvSpPr/>
          <p:nvPr/>
        </p:nvSpPr>
        <p:spPr>
          <a:xfrm>
            <a:off x="1417439" y="663785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WP# (Write Protect)</a:t>
            </a:r>
            <a:endParaRPr lang="en-US" sz="2200" dirty="0"/>
          </a:p>
        </p:txBody>
      </p:sp>
      <p:sp>
        <p:nvSpPr>
          <p:cNvPr id="24" name="Text 22"/>
          <p:cNvSpPr/>
          <p:nvPr/>
        </p:nvSpPr>
        <p:spPr>
          <a:xfrm>
            <a:off x="1417439" y="7128272"/>
            <a:ext cx="5784413"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Protects memory regions.</a:t>
            </a:r>
            <a:endParaRPr lang="en-US" sz="1750" dirty="0"/>
          </a:p>
        </p:txBody>
      </p:sp>
      <p:sp>
        <p:nvSpPr>
          <p:cNvPr id="25" name="Shape 23"/>
          <p:cNvSpPr/>
          <p:nvPr/>
        </p:nvSpPr>
        <p:spPr>
          <a:xfrm>
            <a:off x="7428667" y="6637853"/>
            <a:ext cx="396835" cy="396835"/>
          </a:xfrm>
          <a:prstGeom prst="roundRect">
            <a:avLst>
              <a:gd name="adj" fmla="val 8574"/>
            </a:avLst>
          </a:prstGeom>
          <a:solidFill>
            <a:srgbClr val="484B51"/>
          </a:solidFill>
          <a:ln/>
        </p:spPr>
      </p:sp>
      <p:sp>
        <p:nvSpPr>
          <p:cNvPr id="26" name="Text 24"/>
          <p:cNvSpPr/>
          <p:nvPr/>
        </p:nvSpPr>
        <p:spPr>
          <a:xfrm>
            <a:off x="8052316" y="663785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HOLD#</a:t>
            </a:r>
            <a:endParaRPr lang="en-US" sz="2200" dirty="0"/>
          </a:p>
        </p:txBody>
      </p:sp>
      <p:sp>
        <p:nvSpPr>
          <p:cNvPr id="27" name="Text 25"/>
          <p:cNvSpPr/>
          <p:nvPr/>
        </p:nvSpPr>
        <p:spPr>
          <a:xfrm>
            <a:off x="8052316" y="7128272"/>
            <a:ext cx="5784413"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Pauses communication without deselecting the device.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3427" y="759738"/>
            <a:ext cx="5381625" cy="672703"/>
          </a:xfrm>
          <a:prstGeom prst="rect">
            <a:avLst/>
          </a:prstGeom>
          <a:noFill/>
          <a:ln/>
        </p:spPr>
        <p:txBody>
          <a:bodyPr wrap="none" lIns="0" tIns="0" rIns="0" bIns="0" rtlCol="0" anchor="t"/>
          <a:lstStyle/>
          <a:p>
            <a:pPr marL="0" indent="0">
              <a:lnSpc>
                <a:spcPts val="5250"/>
              </a:lnSpc>
              <a:buNone/>
            </a:pPr>
            <a:r>
              <a:rPr lang="en-US" sz="4200" dirty="0">
                <a:solidFill>
                  <a:srgbClr val="F3F3F2"/>
                </a:solidFill>
                <a:latin typeface="IBM Plex Sans Medium" pitchFamily="34" charset="0"/>
                <a:ea typeface="IBM Plex Sans Medium" pitchFamily="34" charset="-122"/>
                <a:cs typeface="IBM Plex Sans Medium" pitchFamily="34" charset="-120"/>
              </a:rPr>
              <a:t>Modes of Operation</a:t>
            </a:r>
            <a:endParaRPr lang="en-US" sz="4200" dirty="0"/>
          </a:p>
        </p:txBody>
      </p:sp>
      <p:sp>
        <p:nvSpPr>
          <p:cNvPr id="3" name="Text 1"/>
          <p:cNvSpPr/>
          <p:nvPr/>
        </p:nvSpPr>
        <p:spPr>
          <a:xfrm>
            <a:off x="753427" y="1862971"/>
            <a:ext cx="4159210" cy="710327"/>
          </a:xfrm>
          <a:prstGeom prst="rect">
            <a:avLst/>
          </a:prstGeom>
          <a:noFill/>
          <a:ln/>
        </p:spPr>
        <p:txBody>
          <a:bodyPr wrap="none" lIns="0" tIns="0" rIns="0" bIns="0" rtlCol="0" anchor="t"/>
          <a:lstStyle/>
          <a:p>
            <a:pPr marL="0" indent="0" algn="ctr">
              <a:lnSpc>
                <a:spcPts val="5550"/>
              </a:lnSpc>
              <a:buNone/>
            </a:pPr>
            <a:r>
              <a:rPr lang="en-US" sz="5550" dirty="0">
                <a:solidFill>
                  <a:srgbClr val="D4D4D1"/>
                </a:solidFill>
                <a:latin typeface="IBM Plex Sans Medium" pitchFamily="34" charset="0"/>
                <a:ea typeface="IBM Plex Sans Medium" pitchFamily="34" charset="-122"/>
                <a:cs typeface="IBM Plex Sans Medium" pitchFamily="34" charset="-120"/>
              </a:rPr>
              <a:t>1</a:t>
            </a:r>
            <a:endParaRPr lang="en-US" sz="5550" dirty="0"/>
          </a:p>
        </p:txBody>
      </p:sp>
      <p:sp>
        <p:nvSpPr>
          <p:cNvPr id="4" name="Text 2"/>
          <p:cNvSpPr/>
          <p:nvPr/>
        </p:nvSpPr>
        <p:spPr>
          <a:xfrm>
            <a:off x="1487567" y="2842379"/>
            <a:ext cx="2690812" cy="336352"/>
          </a:xfrm>
          <a:prstGeom prst="rect">
            <a:avLst/>
          </a:prstGeom>
          <a:noFill/>
          <a:ln/>
        </p:spPr>
        <p:txBody>
          <a:bodyPr wrap="none" lIns="0" tIns="0" rIns="0" bIns="0" rtlCol="0" anchor="t"/>
          <a:lstStyle/>
          <a:p>
            <a:pPr marL="0" indent="0" algn="ctr">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Standard SPI Mode</a:t>
            </a:r>
            <a:endParaRPr lang="en-US" sz="2100" dirty="0"/>
          </a:p>
        </p:txBody>
      </p:sp>
      <p:sp>
        <p:nvSpPr>
          <p:cNvPr id="5" name="Text 3"/>
          <p:cNvSpPr/>
          <p:nvPr/>
        </p:nvSpPr>
        <p:spPr>
          <a:xfrm>
            <a:off x="753427" y="3307794"/>
            <a:ext cx="4159210" cy="688658"/>
          </a:xfrm>
          <a:prstGeom prst="rect">
            <a:avLst/>
          </a:prstGeom>
          <a:noFill/>
          <a:ln/>
        </p:spPr>
        <p:txBody>
          <a:bodyPr wrap="square" lIns="0" tIns="0" rIns="0" bIns="0" rtlCol="0" anchor="t"/>
          <a:lstStyle/>
          <a:p>
            <a:pPr marL="0" indent="0" algn="ctr">
              <a:lnSpc>
                <a:spcPts val="2700"/>
              </a:lnSpc>
              <a:buNone/>
            </a:pPr>
            <a:r>
              <a:rPr lang="en-US" sz="1650" dirty="0">
                <a:solidFill>
                  <a:srgbClr val="D4D4D1"/>
                </a:solidFill>
                <a:latin typeface="Roboto" pitchFamily="34" charset="0"/>
                <a:ea typeface="Roboto" pitchFamily="34" charset="-122"/>
                <a:cs typeface="Roboto" pitchFamily="34" charset="-120"/>
              </a:rPr>
              <a:t>Backward-compatible with SPI (uses IO0 and IO1).</a:t>
            </a:r>
            <a:endParaRPr lang="en-US" sz="1650" dirty="0"/>
          </a:p>
        </p:txBody>
      </p:sp>
      <p:sp>
        <p:nvSpPr>
          <p:cNvPr id="6" name="Text 4"/>
          <p:cNvSpPr/>
          <p:nvPr/>
        </p:nvSpPr>
        <p:spPr>
          <a:xfrm>
            <a:off x="5235535" y="1862971"/>
            <a:ext cx="4159210" cy="710327"/>
          </a:xfrm>
          <a:prstGeom prst="rect">
            <a:avLst/>
          </a:prstGeom>
          <a:noFill/>
          <a:ln/>
        </p:spPr>
        <p:txBody>
          <a:bodyPr wrap="none" lIns="0" tIns="0" rIns="0" bIns="0" rtlCol="0" anchor="t"/>
          <a:lstStyle/>
          <a:p>
            <a:pPr marL="0" indent="0" algn="ctr">
              <a:lnSpc>
                <a:spcPts val="5550"/>
              </a:lnSpc>
              <a:buNone/>
            </a:pPr>
            <a:r>
              <a:rPr lang="en-US" sz="5550" dirty="0">
                <a:solidFill>
                  <a:srgbClr val="D4D4D1"/>
                </a:solidFill>
                <a:latin typeface="IBM Plex Sans Medium" pitchFamily="34" charset="0"/>
                <a:ea typeface="IBM Plex Sans Medium" pitchFamily="34" charset="-122"/>
                <a:cs typeface="IBM Plex Sans Medium" pitchFamily="34" charset="-120"/>
              </a:rPr>
              <a:t>2</a:t>
            </a:r>
            <a:endParaRPr lang="en-US" sz="5550" dirty="0"/>
          </a:p>
        </p:txBody>
      </p:sp>
      <p:sp>
        <p:nvSpPr>
          <p:cNvPr id="7" name="Text 5"/>
          <p:cNvSpPr/>
          <p:nvPr/>
        </p:nvSpPr>
        <p:spPr>
          <a:xfrm>
            <a:off x="5969675" y="2842379"/>
            <a:ext cx="2690812" cy="336352"/>
          </a:xfrm>
          <a:prstGeom prst="rect">
            <a:avLst/>
          </a:prstGeom>
          <a:noFill/>
          <a:ln/>
        </p:spPr>
        <p:txBody>
          <a:bodyPr wrap="none" lIns="0" tIns="0" rIns="0" bIns="0" rtlCol="0" anchor="t"/>
          <a:lstStyle/>
          <a:p>
            <a:pPr marL="0" indent="0" algn="ctr">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Dual SPI (2 I/O)</a:t>
            </a:r>
            <a:endParaRPr lang="en-US" sz="2100" dirty="0"/>
          </a:p>
        </p:txBody>
      </p:sp>
      <p:sp>
        <p:nvSpPr>
          <p:cNvPr id="8" name="Text 6"/>
          <p:cNvSpPr/>
          <p:nvPr/>
        </p:nvSpPr>
        <p:spPr>
          <a:xfrm>
            <a:off x="5235535" y="3307794"/>
            <a:ext cx="4159210" cy="688658"/>
          </a:xfrm>
          <a:prstGeom prst="rect">
            <a:avLst/>
          </a:prstGeom>
          <a:noFill/>
          <a:ln/>
        </p:spPr>
        <p:txBody>
          <a:bodyPr wrap="square" lIns="0" tIns="0" rIns="0" bIns="0" rtlCol="0" anchor="t"/>
          <a:lstStyle/>
          <a:p>
            <a:pPr marL="0" indent="0" algn="ctr">
              <a:lnSpc>
                <a:spcPts val="2700"/>
              </a:lnSpc>
              <a:buNone/>
            </a:pPr>
            <a:r>
              <a:rPr lang="en-US" sz="1650" dirty="0">
                <a:solidFill>
                  <a:srgbClr val="D4D4D1"/>
                </a:solidFill>
                <a:latin typeface="Roboto" pitchFamily="34" charset="0"/>
                <a:ea typeface="Roboto" pitchFamily="34" charset="-122"/>
                <a:cs typeface="Roboto" pitchFamily="34" charset="-120"/>
              </a:rPr>
              <a:t>Transmits data over 2 lines (e.g., IO0 and IO1).</a:t>
            </a:r>
            <a:endParaRPr lang="en-US" sz="1650" dirty="0"/>
          </a:p>
        </p:txBody>
      </p:sp>
      <p:sp>
        <p:nvSpPr>
          <p:cNvPr id="9" name="Text 7"/>
          <p:cNvSpPr/>
          <p:nvPr/>
        </p:nvSpPr>
        <p:spPr>
          <a:xfrm>
            <a:off x="9717643" y="1862971"/>
            <a:ext cx="4159210" cy="710327"/>
          </a:xfrm>
          <a:prstGeom prst="rect">
            <a:avLst/>
          </a:prstGeom>
          <a:noFill/>
          <a:ln/>
        </p:spPr>
        <p:txBody>
          <a:bodyPr wrap="none" lIns="0" tIns="0" rIns="0" bIns="0" rtlCol="0" anchor="t"/>
          <a:lstStyle/>
          <a:p>
            <a:pPr marL="0" indent="0" algn="ctr">
              <a:lnSpc>
                <a:spcPts val="5550"/>
              </a:lnSpc>
              <a:buNone/>
            </a:pPr>
            <a:r>
              <a:rPr lang="en-US" sz="5550" dirty="0">
                <a:solidFill>
                  <a:srgbClr val="D4D4D1"/>
                </a:solidFill>
                <a:latin typeface="IBM Plex Sans Medium" pitchFamily="34" charset="0"/>
                <a:ea typeface="IBM Plex Sans Medium" pitchFamily="34" charset="-122"/>
                <a:cs typeface="IBM Plex Sans Medium" pitchFamily="34" charset="-120"/>
              </a:rPr>
              <a:t>3</a:t>
            </a:r>
            <a:endParaRPr lang="en-US" sz="5550" dirty="0"/>
          </a:p>
        </p:txBody>
      </p:sp>
      <p:sp>
        <p:nvSpPr>
          <p:cNvPr id="10" name="Text 8"/>
          <p:cNvSpPr/>
          <p:nvPr/>
        </p:nvSpPr>
        <p:spPr>
          <a:xfrm>
            <a:off x="10451783" y="2842379"/>
            <a:ext cx="2690812" cy="336352"/>
          </a:xfrm>
          <a:prstGeom prst="rect">
            <a:avLst/>
          </a:prstGeom>
          <a:noFill/>
          <a:ln/>
        </p:spPr>
        <p:txBody>
          <a:bodyPr wrap="none" lIns="0" tIns="0" rIns="0" bIns="0" rtlCol="0" anchor="t"/>
          <a:lstStyle/>
          <a:p>
            <a:pPr marL="0" indent="0" algn="ctr">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Quad SPI (4 I/O)</a:t>
            </a:r>
            <a:endParaRPr lang="en-US" sz="2100" dirty="0"/>
          </a:p>
        </p:txBody>
      </p:sp>
      <p:sp>
        <p:nvSpPr>
          <p:cNvPr id="11" name="Text 9"/>
          <p:cNvSpPr/>
          <p:nvPr/>
        </p:nvSpPr>
        <p:spPr>
          <a:xfrm>
            <a:off x="9717643" y="3307794"/>
            <a:ext cx="4159210" cy="688658"/>
          </a:xfrm>
          <a:prstGeom prst="rect">
            <a:avLst/>
          </a:prstGeom>
          <a:noFill/>
          <a:ln/>
        </p:spPr>
        <p:txBody>
          <a:bodyPr wrap="square" lIns="0" tIns="0" rIns="0" bIns="0" rtlCol="0" anchor="t"/>
          <a:lstStyle/>
          <a:p>
            <a:pPr marL="0" indent="0" algn="ctr">
              <a:lnSpc>
                <a:spcPts val="2700"/>
              </a:lnSpc>
              <a:buNone/>
            </a:pPr>
            <a:r>
              <a:rPr lang="en-US" sz="1650" dirty="0">
                <a:solidFill>
                  <a:srgbClr val="D4D4D1"/>
                </a:solidFill>
                <a:latin typeface="Roboto" pitchFamily="34" charset="0"/>
                <a:ea typeface="Roboto" pitchFamily="34" charset="-122"/>
                <a:cs typeface="Roboto" pitchFamily="34" charset="-120"/>
              </a:rPr>
              <a:t>Uses all 4 data lines for address/data phases.</a:t>
            </a:r>
            <a:endParaRPr lang="en-US" sz="1650" dirty="0"/>
          </a:p>
        </p:txBody>
      </p:sp>
      <p:sp>
        <p:nvSpPr>
          <p:cNvPr id="12" name="Text 10"/>
          <p:cNvSpPr/>
          <p:nvPr/>
        </p:nvSpPr>
        <p:spPr>
          <a:xfrm>
            <a:off x="5235535" y="4749879"/>
            <a:ext cx="4159210" cy="710327"/>
          </a:xfrm>
          <a:prstGeom prst="rect">
            <a:avLst/>
          </a:prstGeom>
          <a:noFill/>
          <a:ln/>
        </p:spPr>
        <p:txBody>
          <a:bodyPr wrap="none" lIns="0" tIns="0" rIns="0" bIns="0" rtlCol="0" anchor="t"/>
          <a:lstStyle/>
          <a:p>
            <a:pPr marL="0" indent="0" algn="ctr">
              <a:lnSpc>
                <a:spcPts val="5550"/>
              </a:lnSpc>
              <a:buNone/>
            </a:pPr>
            <a:r>
              <a:rPr lang="en-US" sz="5550" dirty="0">
                <a:solidFill>
                  <a:srgbClr val="D4D4D1"/>
                </a:solidFill>
                <a:latin typeface="IBM Plex Sans Medium" pitchFamily="34" charset="0"/>
                <a:ea typeface="IBM Plex Sans Medium" pitchFamily="34" charset="-122"/>
                <a:cs typeface="IBM Plex Sans Medium" pitchFamily="34" charset="-120"/>
              </a:rPr>
              <a:t>4</a:t>
            </a:r>
            <a:endParaRPr lang="en-US" sz="5550" dirty="0"/>
          </a:p>
        </p:txBody>
      </p:sp>
      <p:sp>
        <p:nvSpPr>
          <p:cNvPr id="13" name="Text 11"/>
          <p:cNvSpPr/>
          <p:nvPr/>
        </p:nvSpPr>
        <p:spPr>
          <a:xfrm>
            <a:off x="5356146" y="5729288"/>
            <a:ext cx="3917990" cy="336352"/>
          </a:xfrm>
          <a:prstGeom prst="rect">
            <a:avLst/>
          </a:prstGeom>
          <a:noFill/>
          <a:ln/>
        </p:spPr>
        <p:txBody>
          <a:bodyPr wrap="none" lIns="0" tIns="0" rIns="0" bIns="0" rtlCol="0" anchor="t"/>
          <a:lstStyle/>
          <a:p>
            <a:pPr marL="0" indent="0" algn="ctr">
              <a:lnSpc>
                <a:spcPts val="2600"/>
              </a:lnSpc>
              <a:buNone/>
            </a:pPr>
            <a:r>
              <a:rPr lang="en-US" sz="2100" dirty="0">
                <a:solidFill>
                  <a:srgbClr val="D4D4D1"/>
                </a:solidFill>
                <a:latin typeface="IBM Plex Sans Medium" pitchFamily="34" charset="0"/>
                <a:ea typeface="IBM Plex Sans Medium" pitchFamily="34" charset="-122"/>
                <a:cs typeface="IBM Plex Sans Medium" pitchFamily="34" charset="-120"/>
              </a:rPr>
              <a:t>QPI (Quad Peripheral Interface)</a:t>
            </a:r>
            <a:endParaRPr lang="en-US" sz="2100" dirty="0"/>
          </a:p>
        </p:txBody>
      </p:sp>
      <p:sp>
        <p:nvSpPr>
          <p:cNvPr id="14" name="Text 12"/>
          <p:cNvSpPr/>
          <p:nvPr/>
        </p:nvSpPr>
        <p:spPr>
          <a:xfrm>
            <a:off x="5235535" y="6194703"/>
            <a:ext cx="4159210" cy="688658"/>
          </a:xfrm>
          <a:prstGeom prst="rect">
            <a:avLst/>
          </a:prstGeom>
          <a:noFill/>
          <a:ln/>
        </p:spPr>
        <p:txBody>
          <a:bodyPr wrap="square" lIns="0" tIns="0" rIns="0" bIns="0" rtlCol="0" anchor="t"/>
          <a:lstStyle/>
          <a:p>
            <a:pPr marL="0" indent="0" algn="ctr">
              <a:lnSpc>
                <a:spcPts val="2700"/>
              </a:lnSpc>
              <a:buNone/>
            </a:pPr>
            <a:r>
              <a:rPr lang="en-US" sz="1650" dirty="0">
                <a:solidFill>
                  <a:srgbClr val="D4D4D1"/>
                </a:solidFill>
                <a:latin typeface="Roboto" pitchFamily="34" charset="0"/>
                <a:ea typeface="Roboto" pitchFamily="34" charset="-122"/>
                <a:cs typeface="Roboto" pitchFamily="34" charset="-120"/>
              </a:rPr>
              <a:t>Commands, addresses, and data all use 4 lines (full Quad mode).</a:t>
            </a:r>
            <a:endParaRPr lang="en-US" sz="1650" dirty="0"/>
          </a:p>
        </p:txBody>
      </p:sp>
      <p:sp>
        <p:nvSpPr>
          <p:cNvPr id="15" name="Text 13"/>
          <p:cNvSpPr/>
          <p:nvPr/>
        </p:nvSpPr>
        <p:spPr>
          <a:xfrm>
            <a:off x="753427" y="7125533"/>
            <a:ext cx="13123545" cy="344329"/>
          </a:xfrm>
          <a:prstGeom prst="rect">
            <a:avLst/>
          </a:prstGeom>
          <a:noFill/>
          <a:ln/>
        </p:spPr>
        <p:txBody>
          <a:bodyPr wrap="none" lIns="0" tIns="0" rIns="0" bIns="0" rtlCol="0" anchor="t"/>
          <a:lstStyle/>
          <a:p>
            <a:pPr marL="0" indent="0">
              <a:lnSpc>
                <a:spcPts val="2700"/>
              </a:lnSpc>
              <a:buNone/>
            </a:pPr>
            <a:r>
              <a:rPr lang="en-US" sz="1650" dirty="0">
                <a:solidFill>
                  <a:srgbClr val="D4D4D1"/>
                </a:solidFill>
                <a:latin typeface="Roboto" pitchFamily="34" charset="0"/>
                <a:ea typeface="Roboto" pitchFamily="34" charset="-122"/>
                <a:cs typeface="Roboto" pitchFamily="34" charset="-120"/>
              </a:rPr>
              <a:t>5. Octal SPI: Extends to 8 data lines for ultra-high speed (less common).</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CD71D6-1FF7-4A1C-BF79-7D3108E59C8A}"/>
              </a:ext>
            </a:extLst>
          </p:cNvPr>
          <p:cNvSpPr txBox="1"/>
          <p:nvPr/>
        </p:nvSpPr>
        <p:spPr>
          <a:xfrm>
            <a:off x="1093510" y="4818014"/>
            <a:ext cx="12056882" cy="2663550"/>
          </a:xfrm>
          <a:prstGeom prst="rect">
            <a:avLst/>
          </a:prstGeom>
          <a:noFill/>
        </p:spPr>
        <p:txBody>
          <a:bodyPr wrap="square">
            <a:spAutoFit/>
          </a:bodyPr>
          <a:lstStyle/>
          <a:p>
            <a:pPr marL="0" indent="0">
              <a:lnSpc>
                <a:spcPts val="2850"/>
              </a:lnSpc>
              <a:buNone/>
            </a:pPr>
            <a:r>
              <a:rPr lang="en-US" sz="1800" dirty="0">
                <a:solidFill>
                  <a:srgbClr val="C9C9C0"/>
                </a:solidFill>
                <a:latin typeface="Tomorrow" pitchFamily="34" charset="0"/>
                <a:ea typeface="Tomorrow" pitchFamily="34" charset="-122"/>
                <a:cs typeface="Tomorrow" pitchFamily="34" charset="-120"/>
              </a:rPr>
              <a:t>QSPI follows a </a:t>
            </a:r>
            <a:r>
              <a:rPr lang="en-US" sz="1800" b="1" dirty="0">
                <a:solidFill>
                  <a:srgbClr val="C9C9C0"/>
                </a:solidFill>
                <a:latin typeface="Tomorrow" pitchFamily="34" charset="0"/>
                <a:ea typeface="Tomorrow" pitchFamily="34" charset="-122"/>
                <a:cs typeface="Tomorrow" pitchFamily="34" charset="-120"/>
              </a:rPr>
              <a:t>Master-Slave</a:t>
            </a:r>
            <a:r>
              <a:rPr lang="en-US" sz="1800" dirty="0">
                <a:solidFill>
                  <a:srgbClr val="C9C9C0"/>
                </a:solidFill>
                <a:latin typeface="Tomorrow" pitchFamily="34" charset="0"/>
                <a:ea typeface="Tomorrow" pitchFamily="34" charset="-122"/>
                <a:cs typeface="Tomorrow" pitchFamily="34" charset="-120"/>
              </a:rPr>
              <a:t> architecture, where a </a:t>
            </a:r>
            <a:r>
              <a:rPr lang="en-US" sz="1800" b="1" dirty="0">
                <a:solidFill>
                  <a:srgbClr val="C9C9C0"/>
                </a:solidFill>
                <a:latin typeface="Tomorrow" pitchFamily="34" charset="0"/>
                <a:ea typeface="Tomorrow" pitchFamily="34" charset="-122"/>
                <a:cs typeface="Tomorrow" pitchFamily="34" charset="-120"/>
              </a:rPr>
              <a:t>single master device</a:t>
            </a:r>
            <a:r>
              <a:rPr lang="en-US" sz="1800" dirty="0">
                <a:solidFill>
                  <a:srgbClr val="C9C9C0"/>
                </a:solidFill>
                <a:latin typeface="Tomorrow" pitchFamily="34" charset="0"/>
                <a:ea typeface="Tomorrow" pitchFamily="34" charset="-122"/>
                <a:cs typeface="Tomorrow" pitchFamily="34" charset="-120"/>
              </a:rPr>
              <a:t> (typically a microcontroller or processor) controls one or more </a:t>
            </a:r>
            <a:r>
              <a:rPr lang="en-US" sz="1800" b="1" dirty="0">
                <a:solidFill>
                  <a:srgbClr val="C9C9C0"/>
                </a:solidFill>
                <a:latin typeface="Tomorrow" pitchFamily="34" charset="0"/>
                <a:ea typeface="Tomorrow" pitchFamily="34" charset="-122"/>
                <a:cs typeface="Tomorrow" pitchFamily="34" charset="-120"/>
              </a:rPr>
              <a:t>slave devices</a:t>
            </a:r>
            <a:r>
              <a:rPr lang="en-US" sz="1800" dirty="0">
                <a:solidFill>
                  <a:srgbClr val="C9C9C0"/>
                </a:solidFill>
                <a:latin typeface="Tomorrow" pitchFamily="34" charset="0"/>
                <a:ea typeface="Tomorrow" pitchFamily="34" charset="-122"/>
                <a:cs typeface="Tomorrow" pitchFamily="34" charset="-120"/>
              </a:rPr>
              <a:t> (such as flash memory or sensors). Similar to SPI, it uses </a:t>
            </a:r>
            <a:r>
              <a:rPr lang="en-US" sz="1800" b="1" dirty="0">
                <a:solidFill>
                  <a:srgbClr val="C9C9C0"/>
                </a:solidFill>
                <a:latin typeface="Tomorrow" pitchFamily="34" charset="0"/>
                <a:ea typeface="Tomorrow" pitchFamily="34" charset="-122"/>
                <a:cs typeface="Tomorrow" pitchFamily="34" charset="-120"/>
              </a:rPr>
              <a:t>Clock (SCK)</a:t>
            </a:r>
            <a:r>
              <a:rPr lang="en-US" sz="1800" dirty="0">
                <a:solidFill>
                  <a:srgbClr val="C9C9C0"/>
                </a:solidFill>
                <a:latin typeface="Tomorrow" pitchFamily="34" charset="0"/>
                <a:ea typeface="Tomorrow" pitchFamily="34" charset="-122"/>
                <a:cs typeface="Tomorrow" pitchFamily="34" charset="-120"/>
              </a:rPr>
              <a:t>, </a:t>
            </a:r>
            <a:r>
              <a:rPr lang="en-US" sz="1800" b="1" dirty="0">
                <a:solidFill>
                  <a:srgbClr val="C9C9C0"/>
                </a:solidFill>
                <a:latin typeface="Tomorrow" pitchFamily="34" charset="0"/>
                <a:ea typeface="Tomorrow" pitchFamily="34" charset="-122"/>
                <a:cs typeface="Tomorrow" pitchFamily="34" charset="-120"/>
              </a:rPr>
              <a:t>Chip Select (CS)</a:t>
            </a:r>
            <a:r>
              <a:rPr lang="en-US" sz="1800" dirty="0">
                <a:solidFill>
                  <a:srgbClr val="C9C9C0"/>
                </a:solidFill>
                <a:latin typeface="Tomorrow" pitchFamily="34" charset="0"/>
                <a:ea typeface="Tomorrow" pitchFamily="34" charset="-122"/>
                <a:cs typeface="Tomorrow" pitchFamily="34" charset="-120"/>
              </a:rPr>
              <a:t>, </a:t>
            </a:r>
            <a:r>
              <a:rPr lang="en-US" sz="1800" b="1" dirty="0">
                <a:solidFill>
                  <a:srgbClr val="C9C9C0"/>
                </a:solidFill>
                <a:latin typeface="Tomorrow" pitchFamily="34" charset="0"/>
                <a:ea typeface="Tomorrow" pitchFamily="34" charset="-122"/>
                <a:cs typeface="Tomorrow" pitchFamily="34" charset="-120"/>
              </a:rPr>
              <a:t>Master Output Slave Input (MOSI)</a:t>
            </a:r>
            <a:r>
              <a:rPr lang="en-US" sz="1800" dirty="0">
                <a:solidFill>
                  <a:srgbClr val="C9C9C0"/>
                </a:solidFill>
                <a:latin typeface="Tomorrow" pitchFamily="34" charset="0"/>
                <a:ea typeface="Tomorrow" pitchFamily="34" charset="-122"/>
                <a:cs typeface="Tomorrow" pitchFamily="34" charset="-120"/>
              </a:rPr>
              <a:t>, and </a:t>
            </a:r>
            <a:r>
              <a:rPr lang="en-US" sz="1800" b="1" dirty="0">
                <a:solidFill>
                  <a:srgbClr val="C9C9C0"/>
                </a:solidFill>
                <a:latin typeface="Tomorrow" pitchFamily="34" charset="0"/>
                <a:ea typeface="Tomorrow" pitchFamily="34" charset="-122"/>
                <a:cs typeface="Tomorrow" pitchFamily="34" charset="-120"/>
              </a:rPr>
              <a:t>Master Input Slave Output (MISO)</a:t>
            </a:r>
            <a:r>
              <a:rPr lang="en-US" sz="1800" dirty="0">
                <a:solidFill>
                  <a:srgbClr val="C9C9C0"/>
                </a:solidFill>
                <a:latin typeface="Tomorrow" pitchFamily="34" charset="0"/>
                <a:ea typeface="Tomorrow" pitchFamily="34" charset="-122"/>
                <a:cs typeface="Tomorrow" pitchFamily="34" charset="-120"/>
              </a:rPr>
              <a:t> lines, but QSPI enhances this by introducing </a:t>
            </a:r>
            <a:r>
              <a:rPr lang="en-US" sz="1800" b="1" dirty="0">
                <a:solidFill>
                  <a:srgbClr val="C9C9C0"/>
                </a:solidFill>
                <a:latin typeface="Tomorrow" pitchFamily="34" charset="0"/>
                <a:ea typeface="Tomorrow" pitchFamily="34" charset="-122"/>
                <a:cs typeface="Tomorrow" pitchFamily="34" charset="-120"/>
              </a:rPr>
              <a:t>four data lines (IO0 - IO3)</a:t>
            </a:r>
            <a:r>
              <a:rPr lang="en-US" sz="1800" dirty="0">
                <a:solidFill>
                  <a:srgbClr val="C9C9C0"/>
                </a:solidFill>
                <a:latin typeface="Tomorrow" pitchFamily="34" charset="0"/>
                <a:ea typeface="Tomorrow" pitchFamily="34" charset="-122"/>
                <a:cs typeface="Tomorrow" pitchFamily="34" charset="-120"/>
              </a:rPr>
              <a:t>, allowing </a:t>
            </a:r>
            <a:r>
              <a:rPr lang="en-US" sz="1800" b="1" dirty="0">
                <a:solidFill>
                  <a:srgbClr val="C9C9C0"/>
                </a:solidFill>
                <a:latin typeface="Tomorrow" pitchFamily="34" charset="0"/>
                <a:ea typeface="Tomorrow" pitchFamily="34" charset="-122"/>
                <a:cs typeface="Tomorrow" pitchFamily="34" charset="-120"/>
              </a:rPr>
              <a:t>quad-bit parallel communication</a:t>
            </a:r>
            <a:r>
              <a:rPr lang="en-US" sz="1800" dirty="0">
                <a:solidFill>
                  <a:srgbClr val="C9C9C0"/>
                </a:solidFill>
                <a:latin typeface="Tomorrow" pitchFamily="34" charset="0"/>
                <a:ea typeface="Tomorrow" pitchFamily="34" charset="-122"/>
                <a:cs typeface="Tomorrow" pitchFamily="34" charset="-120"/>
              </a:rPr>
              <a:t> instead of just serial transmission. The master initiates communication by pulling the </a:t>
            </a:r>
            <a:r>
              <a:rPr lang="en-US" sz="1800" b="1" dirty="0">
                <a:solidFill>
                  <a:srgbClr val="C9C9C0"/>
                </a:solidFill>
                <a:latin typeface="Tomorrow" pitchFamily="34" charset="0"/>
                <a:ea typeface="Tomorrow" pitchFamily="34" charset="-122"/>
                <a:cs typeface="Tomorrow" pitchFamily="34" charset="-120"/>
              </a:rPr>
              <a:t>CS</a:t>
            </a:r>
            <a:r>
              <a:rPr lang="en-US" sz="1800" dirty="0">
                <a:solidFill>
                  <a:srgbClr val="C9C9C0"/>
                </a:solidFill>
                <a:latin typeface="Tomorrow" pitchFamily="34" charset="0"/>
                <a:ea typeface="Tomorrow" pitchFamily="34" charset="-122"/>
                <a:cs typeface="Tomorrow" pitchFamily="34" charset="-120"/>
              </a:rPr>
              <a:t> line low and sending commands over the data lines. Unlike standard SPI, QSPI can operate in multiple modes, including </a:t>
            </a:r>
            <a:r>
              <a:rPr lang="en-US" sz="1800" b="1" dirty="0">
                <a:solidFill>
                  <a:srgbClr val="C9C9C0"/>
                </a:solidFill>
                <a:latin typeface="Tomorrow" pitchFamily="34" charset="0"/>
                <a:ea typeface="Tomorrow" pitchFamily="34" charset="-122"/>
                <a:cs typeface="Tomorrow" pitchFamily="34" charset="-120"/>
              </a:rPr>
              <a:t>Single, Dual, and Quad modes</a:t>
            </a:r>
            <a:r>
              <a:rPr lang="en-US" sz="1800" dirty="0">
                <a:solidFill>
                  <a:srgbClr val="C9C9C0"/>
                </a:solidFill>
                <a:latin typeface="Tomorrow" pitchFamily="34" charset="0"/>
                <a:ea typeface="Tomorrow" pitchFamily="34" charset="-122"/>
                <a:cs typeface="Tomorrow" pitchFamily="34" charset="-120"/>
              </a:rPr>
              <a:t>, where the number of active data lines varies to optimize speed and efficiency. This architecture significantly boosts data throughput while maintaining synchronization between the master and slave devices.</a:t>
            </a:r>
            <a:endParaRPr lang="en-US" sz="1800" dirty="0"/>
          </a:p>
        </p:txBody>
      </p:sp>
      <p:pic>
        <p:nvPicPr>
          <p:cNvPr id="14" name="Picture 13" descr="A diagram of a computer program&#10;&#10;Description automatically generated">
            <a:extLst>
              <a:ext uri="{FF2B5EF4-FFF2-40B4-BE49-F238E27FC236}">
                <a16:creationId xmlns:a16="http://schemas.microsoft.com/office/drawing/2014/main" id="{0FE58DAE-1C81-4F00-82A2-92714CB2926E}"/>
              </a:ext>
            </a:extLst>
          </p:cNvPr>
          <p:cNvPicPr>
            <a:picLocks noChangeAspect="1"/>
          </p:cNvPicPr>
          <p:nvPr/>
        </p:nvPicPr>
        <p:blipFill>
          <a:blip r:embed="rId3"/>
          <a:stretch>
            <a:fillRect/>
          </a:stretch>
        </p:blipFill>
        <p:spPr>
          <a:xfrm>
            <a:off x="4085439" y="1384124"/>
            <a:ext cx="5435633" cy="3125097"/>
          </a:xfrm>
          <a:prstGeom prst="rect">
            <a:avLst/>
          </a:prstGeom>
        </p:spPr>
      </p:pic>
      <p:sp>
        <p:nvSpPr>
          <p:cNvPr id="16" name="TextBox 15">
            <a:extLst>
              <a:ext uri="{FF2B5EF4-FFF2-40B4-BE49-F238E27FC236}">
                <a16:creationId xmlns:a16="http://schemas.microsoft.com/office/drawing/2014/main" id="{2E1C6722-CF9D-4D7A-B87A-4D5E1D85AE0B}"/>
              </a:ext>
            </a:extLst>
          </p:cNvPr>
          <p:cNvSpPr txBox="1"/>
          <p:nvPr/>
        </p:nvSpPr>
        <p:spPr>
          <a:xfrm>
            <a:off x="970961" y="193684"/>
            <a:ext cx="7315200" cy="690061"/>
          </a:xfrm>
          <a:prstGeom prst="rect">
            <a:avLst/>
          </a:prstGeom>
          <a:noFill/>
        </p:spPr>
        <p:txBody>
          <a:bodyPr wrap="square">
            <a:spAutoFit/>
          </a:bodyPr>
          <a:lstStyle/>
          <a:p>
            <a:pPr marL="0" indent="0">
              <a:lnSpc>
                <a:spcPts val="5550"/>
              </a:lnSpc>
              <a:buNone/>
            </a:pPr>
            <a:r>
              <a:rPr lang="en-US" sz="1800" dirty="0">
                <a:solidFill>
                  <a:srgbClr val="EDEDE8"/>
                </a:solidFill>
                <a:latin typeface="Tomorrow Semi Bold" pitchFamily="34" charset="0"/>
                <a:ea typeface="Tomorrow Semi Bold" pitchFamily="34" charset="-122"/>
                <a:cs typeface="Tomorrow Semi Bold" pitchFamily="34" charset="-120"/>
              </a:rPr>
              <a:t>QSPI Architecture</a:t>
            </a:r>
            <a:endParaRPr lang="en-US"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15" name="Image 0" descr="preencoded.png">
            <a:extLst>
              <a:ext uri="{FF2B5EF4-FFF2-40B4-BE49-F238E27FC236}">
                <a16:creationId xmlns:a16="http://schemas.microsoft.com/office/drawing/2014/main" id="{CD4B52A3-A0B4-4053-9B4A-3FD81444BE02}"/>
              </a:ext>
            </a:extLst>
          </p:cNvPr>
          <p:cNvPicPr>
            <a:picLocks noChangeAspect="1"/>
          </p:cNvPicPr>
          <p:nvPr/>
        </p:nvPicPr>
        <p:blipFill>
          <a:blip r:embed="rId3"/>
          <a:stretch>
            <a:fillRect/>
          </a:stretch>
        </p:blipFill>
        <p:spPr>
          <a:xfrm>
            <a:off x="0" y="0"/>
            <a:ext cx="3657600" cy="8233172"/>
          </a:xfrm>
          <a:prstGeom prst="rect">
            <a:avLst/>
          </a:prstGeom>
        </p:spPr>
      </p:pic>
      <p:sp>
        <p:nvSpPr>
          <p:cNvPr id="16" name="Text 0">
            <a:extLst>
              <a:ext uri="{FF2B5EF4-FFF2-40B4-BE49-F238E27FC236}">
                <a16:creationId xmlns:a16="http://schemas.microsoft.com/office/drawing/2014/main" id="{C6BA25EA-C800-4113-8CCB-E4BC5D8C4C11}"/>
              </a:ext>
            </a:extLst>
          </p:cNvPr>
          <p:cNvSpPr/>
          <p:nvPr/>
        </p:nvSpPr>
        <p:spPr>
          <a:xfrm>
            <a:off x="4325064" y="524351"/>
            <a:ext cx="4767739" cy="595908"/>
          </a:xfrm>
          <a:prstGeom prst="rect">
            <a:avLst/>
          </a:prstGeom>
          <a:noFill/>
          <a:ln/>
        </p:spPr>
        <p:txBody>
          <a:bodyPr wrap="none" lIns="0" tIns="0" rIns="0" bIns="0" rtlCol="0" anchor="t"/>
          <a:lstStyle/>
          <a:p>
            <a:pPr marL="0" indent="0">
              <a:lnSpc>
                <a:spcPts val="4650"/>
              </a:lnSpc>
              <a:buNone/>
            </a:pPr>
            <a:r>
              <a:rPr lang="en-US" sz="3750" dirty="0">
                <a:solidFill>
                  <a:srgbClr val="EDEDE8"/>
                </a:solidFill>
                <a:latin typeface="Tomorrow Semi Bold" pitchFamily="34" charset="0"/>
                <a:ea typeface="Tomorrow Semi Bold" pitchFamily="34" charset="-122"/>
                <a:cs typeface="Tomorrow Semi Bold" pitchFamily="34" charset="-120"/>
              </a:rPr>
              <a:t>QSPI Applications</a:t>
            </a:r>
            <a:endParaRPr lang="en-US" sz="3750" dirty="0"/>
          </a:p>
        </p:txBody>
      </p:sp>
      <p:pic>
        <p:nvPicPr>
          <p:cNvPr id="17" name="Image 1" descr="preencoded.png">
            <a:extLst>
              <a:ext uri="{FF2B5EF4-FFF2-40B4-BE49-F238E27FC236}">
                <a16:creationId xmlns:a16="http://schemas.microsoft.com/office/drawing/2014/main" id="{C7E305B5-60AA-454B-A754-0D98541210B5}"/>
              </a:ext>
            </a:extLst>
          </p:cNvPr>
          <p:cNvPicPr>
            <a:picLocks noChangeAspect="1"/>
          </p:cNvPicPr>
          <p:nvPr/>
        </p:nvPicPr>
        <p:blipFill>
          <a:blip r:embed="rId4"/>
          <a:stretch>
            <a:fillRect/>
          </a:stretch>
        </p:blipFill>
        <p:spPr>
          <a:xfrm>
            <a:off x="4325064" y="1406247"/>
            <a:ext cx="476726" cy="476726"/>
          </a:xfrm>
          <a:prstGeom prst="rect">
            <a:avLst/>
          </a:prstGeom>
        </p:spPr>
      </p:pic>
      <p:sp>
        <p:nvSpPr>
          <p:cNvPr id="18" name="Text 1">
            <a:extLst>
              <a:ext uri="{FF2B5EF4-FFF2-40B4-BE49-F238E27FC236}">
                <a16:creationId xmlns:a16="http://schemas.microsoft.com/office/drawing/2014/main" id="{A30CDC1C-7848-4B15-B856-4CEAA35E768E}"/>
              </a:ext>
            </a:extLst>
          </p:cNvPr>
          <p:cNvSpPr/>
          <p:nvPr/>
        </p:nvSpPr>
        <p:spPr>
          <a:xfrm>
            <a:off x="4325064" y="2073593"/>
            <a:ext cx="2435423" cy="297894"/>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Embedded Systems</a:t>
            </a:r>
            <a:endParaRPr lang="en-US" sz="1850" dirty="0"/>
          </a:p>
        </p:txBody>
      </p:sp>
      <p:sp>
        <p:nvSpPr>
          <p:cNvPr id="19" name="Text 2">
            <a:extLst>
              <a:ext uri="{FF2B5EF4-FFF2-40B4-BE49-F238E27FC236}">
                <a16:creationId xmlns:a16="http://schemas.microsoft.com/office/drawing/2014/main" id="{658EE373-258E-48E5-B1BF-3435BDFA7AC3}"/>
              </a:ext>
            </a:extLst>
          </p:cNvPr>
          <p:cNvSpPr/>
          <p:nvPr/>
        </p:nvSpPr>
        <p:spPr>
          <a:xfrm>
            <a:off x="4325064" y="2485906"/>
            <a:ext cx="4675942" cy="1220629"/>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Fast booting and execution of firmware from external </a:t>
            </a:r>
            <a:r>
              <a:rPr lang="en-US" sz="1500" b="1" dirty="0">
                <a:solidFill>
                  <a:srgbClr val="C9C9C0"/>
                </a:solidFill>
                <a:latin typeface="Tomorrow" pitchFamily="34" charset="0"/>
                <a:ea typeface="Tomorrow" pitchFamily="34" charset="-122"/>
                <a:cs typeface="Tomorrow" pitchFamily="34" charset="-120"/>
              </a:rPr>
              <a:t>NOR flash memory</a:t>
            </a:r>
            <a:r>
              <a:rPr lang="en-US" sz="1500" dirty="0">
                <a:solidFill>
                  <a:srgbClr val="C9C9C0"/>
                </a:solidFill>
                <a:latin typeface="Tomorrow" pitchFamily="34" charset="0"/>
                <a:ea typeface="Tomorrow" pitchFamily="34" charset="-122"/>
                <a:cs typeface="Tomorrow" pitchFamily="34" charset="-120"/>
              </a:rPr>
              <a:t>, as seen in microcontrollers like </a:t>
            </a:r>
            <a:r>
              <a:rPr lang="en-US" sz="1500" b="1" dirty="0">
                <a:solidFill>
                  <a:srgbClr val="C9C9C0"/>
                </a:solidFill>
                <a:latin typeface="Tomorrow" pitchFamily="34" charset="0"/>
                <a:ea typeface="Tomorrow" pitchFamily="34" charset="-122"/>
                <a:cs typeface="Tomorrow" pitchFamily="34" charset="-120"/>
              </a:rPr>
              <a:t>STM32, ESP32, and Nordic nRF52840</a:t>
            </a:r>
            <a:r>
              <a:rPr lang="en-US" sz="1500" dirty="0">
                <a:solidFill>
                  <a:srgbClr val="C9C9C0"/>
                </a:solidFill>
                <a:latin typeface="Tomorrow" pitchFamily="34" charset="0"/>
                <a:ea typeface="Tomorrow" pitchFamily="34" charset="-122"/>
                <a:cs typeface="Tomorrow" pitchFamily="34" charset="-120"/>
              </a:rPr>
              <a:t>.</a:t>
            </a:r>
            <a:endParaRPr lang="en-US" sz="1500" dirty="0"/>
          </a:p>
        </p:txBody>
      </p:sp>
      <p:pic>
        <p:nvPicPr>
          <p:cNvPr id="20" name="Image 2" descr="preencoded.png">
            <a:extLst>
              <a:ext uri="{FF2B5EF4-FFF2-40B4-BE49-F238E27FC236}">
                <a16:creationId xmlns:a16="http://schemas.microsoft.com/office/drawing/2014/main" id="{B4394050-52DD-4FAA-BF48-E65AEB2A02DD}"/>
              </a:ext>
            </a:extLst>
          </p:cNvPr>
          <p:cNvPicPr>
            <a:picLocks noChangeAspect="1"/>
          </p:cNvPicPr>
          <p:nvPr/>
        </p:nvPicPr>
        <p:blipFill>
          <a:blip r:embed="rId5"/>
          <a:stretch>
            <a:fillRect/>
          </a:stretch>
        </p:blipFill>
        <p:spPr>
          <a:xfrm>
            <a:off x="9286994" y="1406247"/>
            <a:ext cx="476726" cy="476726"/>
          </a:xfrm>
          <a:prstGeom prst="rect">
            <a:avLst/>
          </a:prstGeom>
        </p:spPr>
      </p:pic>
      <p:sp>
        <p:nvSpPr>
          <p:cNvPr id="21" name="Text 3">
            <a:extLst>
              <a:ext uri="{FF2B5EF4-FFF2-40B4-BE49-F238E27FC236}">
                <a16:creationId xmlns:a16="http://schemas.microsoft.com/office/drawing/2014/main" id="{CC5BE357-2C69-441E-93B4-1068157850D9}"/>
              </a:ext>
            </a:extLst>
          </p:cNvPr>
          <p:cNvSpPr/>
          <p:nvPr/>
        </p:nvSpPr>
        <p:spPr>
          <a:xfrm>
            <a:off x="9286994" y="2073593"/>
            <a:ext cx="2383869" cy="297894"/>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IoT Devices</a:t>
            </a:r>
            <a:endParaRPr lang="en-US" sz="1850" dirty="0"/>
          </a:p>
        </p:txBody>
      </p:sp>
      <p:sp>
        <p:nvSpPr>
          <p:cNvPr id="22" name="Text 4">
            <a:extLst>
              <a:ext uri="{FF2B5EF4-FFF2-40B4-BE49-F238E27FC236}">
                <a16:creationId xmlns:a16="http://schemas.microsoft.com/office/drawing/2014/main" id="{8814C7AE-E5E0-4631-983E-AD3603698C1D}"/>
              </a:ext>
            </a:extLst>
          </p:cNvPr>
          <p:cNvSpPr/>
          <p:nvPr/>
        </p:nvSpPr>
        <p:spPr>
          <a:xfrm>
            <a:off x="9286994" y="2485906"/>
            <a:ext cx="4675942" cy="305157"/>
          </a:xfrm>
          <a:prstGeom prst="rect">
            <a:avLst/>
          </a:prstGeom>
          <a:noFill/>
          <a:ln/>
        </p:spPr>
        <p:txBody>
          <a:bodyPr wrap="non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Storing firmware and sensor data efficiently.</a:t>
            </a:r>
            <a:endParaRPr lang="en-US" sz="1500" dirty="0"/>
          </a:p>
        </p:txBody>
      </p:sp>
      <p:pic>
        <p:nvPicPr>
          <p:cNvPr id="23" name="Image 3" descr="preencoded.png">
            <a:extLst>
              <a:ext uri="{FF2B5EF4-FFF2-40B4-BE49-F238E27FC236}">
                <a16:creationId xmlns:a16="http://schemas.microsoft.com/office/drawing/2014/main" id="{F35A611E-F91B-478E-B25D-BF7100FEE59C}"/>
              </a:ext>
            </a:extLst>
          </p:cNvPr>
          <p:cNvPicPr>
            <a:picLocks noChangeAspect="1"/>
          </p:cNvPicPr>
          <p:nvPr/>
        </p:nvPicPr>
        <p:blipFill>
          <a:blip r:embed="rId6"/>
          <a:stretch>
            <a:fillRect/>
          </a:stretch>
        </p:blipFill>
        <p:spPr>
          <a:xfrm>
            <a:off x="4325064" y="4278630"/>
            <a:ext cx="476726" cy="476726"/>
          </a:xfrm>
          <a:prstGeom prst="rect">
            <a:avLst/>
          </a:prstGeom>
        </p:spPr>
      </p:pic>
      <p:sp>
        <p:nvSpPr>
          <p:cNvPr id="24" name="Text 5">
            <a:extLst>
              <a:ext uri="{FF2B5EF4-FFF2-40B4-BE49-F238E27FC236}">
                <a16:creationId xmlns:a16="http://schemas.microsoft.com/office/drawing/2014/main" id="{904F1AB9-7040-431B-AF76-1FF9D04A43B7}"/>
              </a:ext>
            </a:extLst>
          </p:cNvPr>
          <p:cNvSpPr/>
          <p:nvPr/>
        </p:nvSpPr>
        <p:spPr>
          <a:xfrm>
            <a:off x="4325064" y="4945975"/>
            <a:ext cx="2923580" cy="297894"/>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Multimedia Applications</a:t>
            </a:r>
            <a:endParaRPr lang="en-US" sz="1850" dirty="0"/>
          </a:p>
        </p:txBody>
      </p:sp>
      <p:sp>
        <p:nvSpPr>
          <p:cNvPr id="25" name="Text 6">
            <a:extLst>
              <a:ext uri="{FF2B5EF4-FFF2-40B4-BE49-F238E27FC236}">
                <a16:creationId xmlns:a16="http://schemas.microsoft.com/office/drawing/2014/main" id="{32DB4A00-00EE-4E95-AACF-6A1A3D0E1859}"/>
              </a:ext>
            </a:extLst>
          </p:cNvPr>
          <p:cNvSpPr/>
          <p:nvPr/>
        </p:nvSpPr>
        <p:spPr>
          <a:xfrm>
            <a:off x="4325064" y="5358289"/>
            <a:ext cx="4675942" cy="915472"/>
          </a:xfrm>
          <a:prstGeom prst="rect">
            <a:avLst/>
          </a:prstGeom>
          <a:noFill/>
          <a:ln/>
        </p:spPr>
        <p:txBody>
          <a:bodyPr wrap="square" lIns="0" tIns="0" rIns="0" bIns="0" rtlCol="0" anchor="t"/>
          <a:lstStyle/>
          <a:p>
            <a:pPr marL="0" indent="0" algn="l">
              <a:lnSpc>
                <a:spcPts val="2400"/>
              </a:lnSpc>
              <a:buNone/>
            </a:pPr>
            <a:r>
              <a:rPr lang="en-US" sz="1500" b="1" dirty="0">
                <a:solidFill>
                  <a:srgbClr val="C9C9C0"/>
                </a:solidFill>
                <a:latin typeface="Tomorrow" pitchFamily="34" charset="0"/>
                <a:ea typeface="Tomorrow" pitchFamily="34" charset="-122"/>
                <a:cs typeface="Tomorrow" pitchFamily="34" charset="-120"/>
              </a:rPr>
              <a:t>Digital cameras, video players, and OLED/TFT displays</a:t>
            </a:r>
            <a:r>
              <a:rPr lang="en-US" sz="1500" dirty="0">
                <a:solidFill>
                  <a:srgbClr val="C9C9C0"/>
                </a:solidFill>
                <a:latin typeface="Tomorrow" pitchFamily="34" charset="0"/>
                <a:ea typeface="Tomorrow" pitchFamily="34" charset="-122"/>
                <a:cs typeface="Tomorrow" pitchFamily="34" charset="-120"/>
              </a:rPr>
              <a:t> rely on QSPI for rapid data retrieval and image processing.</a:t>
            </a:r>
            <a:endParaRPr lang="en-US" sz="1500" dirty="0"/>
          </a:p>
        </p:txBody>
      </p:sp>
      <p:pic>
        <p:nvPicPr>
          <p:cNvPr id="26" name="Image 4" descr="preencoded.png">
            <a:extLst>
              <a:ext uri="{FF2B5EF4-FFF2-40B4-BE49-F238E27FC236}">
                <a16:creationId xmlns:a16="http://schemas.microsoft.com/office/drawing/2014/main" id="{BABD5986-935F-4109-85F3-35AD7816C7E2}"/>
              </a:ext>
            </a:extLst>
          </p:cNvPr>
          <p:cNvPicPr>
            <a:picLocks noChangeAspect="1"/>
          </p:cNvPicPr>
          <p:nvPr/>
        </p:nvPicPr>
        <p:blipFill>
          <a:blip r:embed="rId7"/>
          <a:stretch>
            <a:fillRect/>
          </a:stretch>
        </p:blipFill>
        <p:spPr>
          <a:xfrm>
            <a:off x="9286994" y="4278630"/>
            <a:ext cx="476726" cy="476726"/>
          </a:xfrm>
          <a:prstGeom prst="rect">
            <a:avLst/>
          </a:prstGeom>
        </p:spPr>
      </p:pic>
      <p:sp>
        <p:nvSpPr>
          <p:cNvPr id="27" name="Text 7">
            <a:extLst>
              <a:ext uri="{FF2B5EF4-FFF2-40B4-BE49-F238E27FC236}">
                <a16:creationId xmlns:a16="http://schemas.microsoft.com/office/drawing/2014/main" id="{0AEADA57-9EE9-4D57-A177-99C4A73C4655}"/>
              </a:ext>
            </a:extLst>
          </p:cNvPr>
          <p:cNvSpPr/>
          <p:nvPr/>
        </p:nvSpPr>
        <p:spPr>
          <a:xfrm>
            <a:off x="9286994" y="4945975"/>
            <a:ext cx="2518529" cy="297894"/>
          </a:xfrm>
          <a:prstGeom prst="rect">
            <a:avLst/>
          </a:prstGeom>
          <a:noFill/>
          <a:ln/>
        </p:spPr>
        <p:txBody>
          <a:bodyPr wrap="none" lIns="0" tIns="0" rIns="0" bIns="0" rtlCol="0" anchor="t"/>
          <a:lstStyle/>
          <a:p>
            <a:pPr marL="0" indent="0" algn="l">
              <a:lnSpc>
                <a:spcPts val="2300"/>
              </a:lnSpc>
              <a:buNone/>
            </a:pPr>
            <a:r>
              <a:rPr lang="en-US" sz="1850" dirty="0">
                <a:solidFill>
                  <a:srgbClr val="C9C9C0"/>
                </a:solidFill>
                <a:latin typeface="Tomorrow Semi Bold" pitchFamily="34" charset="0"/>
                <a:ea typeface="Tomorrow Semi Bold" pitchFamily="34" charset="-122"/>
                <a:cs typeface="Tomorrow Semi Bold" pitchFamily="34" charset="-120"/>
              </a:rPr>
              <a:t>Automotive Industry</a:t>
            </a:r>
            <a:endParaRPr lang="en-US" sz="1850" dirty="0"/>
          </a:p>
        </p:txBody>
      </p:sp>
      <p:sp>
        <p:nvSpPr>
          <p:cNvPr id="28" name="Text 8">
            <a:extLst>
              <a:ext uri="{FF2B5EF4-FFF2-40B4-BE49-F238E27FC236}">
                <a16:creationId xmlns:a16="http://schemas.microsoft.com/office/drawing/2014/main" id="{095F3379-C8FD-46E5-A0B4-22C3F7BB34A6}"/>
              </a:ext>
            </a:extLst>
          </p:cNvPr>
          <p:cNvSpPr/>
          <p:nvPr/>
        </p:nvSpPr>
        <p:spPr>
          <a:xfrm>
            <a:off x="9286994" y="5358289"/>
            <a:ext cx="4675942" cy="610314"/>
          </a:xfrm>
          <a:prstGeom prst="rect">
            <a:avLst/>
          </a:prstGeom>
          <a:noFill/>
          <a:ln/>
        </p:spPr>
        <p:txBody>
          <a:bodyPr wrap="square" lIns="0" tIns="0" rIns="0" bIns="0" rtlCol="0" anchor="t"/>
          <a:lstStyle/>
          <a:p>
            <a:pPr marL="0" indent="0" algn="l">
              <a:lnSpc>
                <a:spcPts val="2400"/>
              </a:lnSpc>
              <a:buNone/>
            </a:pPr>
            <a:r>
              <a:rPr lang="en-US" sz="1500" dirty="0">
                <a:solidFill>
                  <a:srgbClr val="C9C9C0"/>
                </a:solidFill>
                <a:latin typeface="Tomorrow" pitchFamily="34" charset="0"/>
                <a:ea typeface="Tomorrow" pitchFamily="34" charset="-122"/>
                <a:cs typeface="Tomorrow" pitchFamily="34" charset="-120"/>
              </a:rPr>
              <a:t>Used for </a:t>
            </a:r>
            <a:r>
              <a:rPr lang="en-US" sz="1500" b="1" dirty="0">
                <a:solidFill>
                  <a:srgbClr val="C9C9C0"/>
                </a:solidFill>
                <a:latin typeface="Tomorrow" pitchFamily="34" charset="0"/>
                <a:ea typeface="Tomorrow" pitchFamily="34" charset="-122"/>
                <a:cs typeface="Tomorrow" pitchFamily="34" charset="-120"/>
              </a:rPr>
              <a:t>navigation systems, infotainment units, and ECU firmware storage</a:t>
            </a:r>
            <a:r>
              <a:rPr lang="en-US" sz="1500" dirty="0">
                <a:solidFill>
                  <a:srgbClr val="C9C9C0"/>
                </a:solidFill>
                <a:latin typeface="Tomorrow" pitchFamily="34" charset="0"/>
                <a:ea typeface="Tomorrow" pitchFamily="34" charset="-122"/>
                <a:cs typeface="Tomorrow" pitchFamily="34" charset="-120"/>
              </a:rPr>
              <a:t>.</a:t>
            </a:r>
            <a:endParaRPr lang="en-US" sz="1500" dirty="0"/>
          </a:p>
        </p:txBody>
      </p:sp>
      <p:sp>
        <p:nvSpPr>
          <p:cNvPr id="29" name="Text 9">
            <a:extLst>
              <a:ext uri="{FF2B5EF4-FFF2-40B4-BE49-F238E27FC236}">
                <a16:creationId xmlns:a16="http://schemas.microsoft.com/office/drawing/2014/main" id="{DBFD4189-CF74-4D45-9257-01D0136A4DD9}"/>
              </a:ext>
            </a:extLst>
          </p:cNvPr>
          <p:cNvSpPr/>
          <p:nvPr/>
        </p:nvSpPr>
        <p:spPr>
          <a:xfrm>
            <a:off x="4325064" y="6488192"/>
            <a:ext cx="9637871" cy="1220629"/>
          </a:xfrm>
          <a:prstGeom prst="rect">
            <a:avLst/>
          </a:prstGeom>
          <a:noFill/>
          <a:ln/>
        </p:spPr>
        <p:txBody>
          <a:bodyPr wrap="square" lIns="0" tIns="0" rIns="0" bIns="0" rtlCol="0" anchor="t"/>
          <a:lstStyle/>
          <a:p>
            <a:pPr marL="0" indent="0">
              <a:lnSpc>
                <a:spcPts val="2400"/>
              </a:lnSpc>
              <a:buNone/>
            </a:pPr>
            <a:r>
              <a:rPr lang="en-US" sz="1500" dirty="0">
                <a:solidFill>
                  <a:srgbClr val="C9C9C0"/>
                </a:solidFill>
                <a:latin typeface="Tomorrow" pitchFamily="34" charset="0"/>
                <a:ea typeface="Tomorrow" pitchFamily="34" charset="-122"/>
                <a:cs typeface="Tomorrow" pitchFamily="34" charset="-120"/>
              </a:rPr>
              <a:t>QSPI is also essential in </a:t>
            </a:r>
            <a:r>
              <a:rPr lang="en-US" sz="1500" b="1" dirty="0">
                <a:solidFill>
                  <a:srgbClr val="C9C9C0"/>
                </a:solidFill>
                <a:latin typeface="Tomorrow" pitchFamily="34" charset="0"/>
                <a:ea typeface="Tomorrow" pitchFamily="34" charset="-122"/>
                <a:cs typeface="Tomorrow" pitchFamily="34" charset="-120"/>
              </a:rPr>
              <a:t>industrial automation, portable storage devices, networking equipment, medical devices, and security and image processing applications</a:t>
            </a:r>
            <a:r>
              <a:rPr lang="en-US" sz="1500" dirty="0">
                <a:solidFill>
                  <a:srgbClr val="C9C9C0"/>
                </a:solidFill>
                <a:latin typeface="Tomorrow" pitchFamily="34" charset="0"/>
                <a:ea typeface="Tomorrow" pitchFamily="34" charset="-122"/>
                <a:cs typeface="Tomorrow" pitchFamily="34" charset="-120"/>
              </a:rPr>
              <a:t>. Leading semiconductor companies like </a:t>
            </a:r>
            <a:r>
              <a:rPr lang="en-US" sz="1500" b="1" dirty="0">
                <a:solidFill>
                  <a:srgbClr val="C9C9C0"/>
                </a:solidFill>
                <a:latin typeface="Tomorrow" pitchFamily="34" charset="0"/>
                <a:ea typeface="Tomorrow" pitchFamily="34" charset="-122"/>
                <a:cs typeface="Tomorrow" pitchFamily="34" charset="-120"/>
              </a:rPr>
              <a:t>Winbond, Macronix, Microchip, Infineon, and Cypress</a:t>
            </a:r>
            <a:r>
              <a:rPr lang="en-US" sz="1500" dirty="0">
                <a:solidFill>
                  <a:srgbClr val="C9C9C0"/>
                </a:solidFill>
                <a:latin typeface="Tomorrow" pitchFamily="34" charset="0"/>
                <a:ea typeface="Tomorrow" pitchFamily="34" charset="-122"/>
                <a:cs typeface="Tomorrow" pitchFamily="34" charset="-120"/>
              </a:rPr>
              <a:t> manufacture QSPI-based flash memory solutions.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Advantages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69306" y="3267551"/>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5" name="Text 2"/>
          <p:cNvSpPr/>
          <p:nvPr/>
        </p:nvSpPr>
        <p:spPr>
          <a:xfrm>
            <a:off x="5357217" y="2905720"/>
            <a:ext cx="1845469"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High Speed</a:t>
            </a:r>
            <a:endParaRPr lang="en-US" sz="2200" dirty="0"/>
          </a:p>
        </p:txBody>
      </p:sp>
      <p:sp>
        <p:nvSpPr>
          <p:cNvPr id="6" name="Text 3"/>
          <p:cNvSpPr/>
          <p:nvPr/>
        </p:nvSpPr>
        <p:spPr>
          <a:xfrm>
            <a:off x="5357217" y="3396139"/>
            <a:ext cx="184546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4x faster than SPI.</a:t>
            </a:r>
            <a:endParaRPr lang="en-US" sz="1750" dirty="0"/>
          </a:p>
        </p:txBody>
      </p:sp>
      <p:sp>
        <p:nvSpPr>
          <p:cNvPr id="7" name="Shape 4"/>
          <p:cNvSpPr/>
          <p:nvPr/>
        </p:nvSpPr>
        <p:spPr>
          <a:xfrm>
            <a:off x="5187077" y="3998952"/>
            <a:ext cx="8592860" cy="15240"/>
          </a:xfrm>
          <a:prstGeom prst="roundRect">
            <a:avLst>
              <a:gd name="adj" fmla="val 223256"/>
            </a:avLst>
          </a:prstGeom>
          <a:solidFill>
            <a:srgbClr val="61646A"/>
          </a:solidFill>
          <a:ln/>
        </p:spPr>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9306" y="4469249"/>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Low Pin Count</a:t>
            </a:r>
            <a:endParaRPr lang="en-US" sz="2200" dirty="0"/>
          </a:p>
        </p:txBody>
      </p:sp>
      <p:sp>
        <p:nvSpPr>
          <p:cNvPr id="11" name="Text 7"/>
          <p:cNvSpPr/>
          <p:nvPr/>
        </p:nvSpPr>
        <p:spPr>
          <a:xfrm>
            <a:off x="6433304" y="4759762"/>
            <a:ext cx="3510558"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Fewer pins than parallel interfaces.</a:t>
            </a:r>
            <a:endParaRPr lang="en-US" sz="1750" dirty="0"/>
          </a:p>
        </p:txBody>
      </p:sp>
      <p:sp>
        <p:nvSpPr>
          <p:cNvPr id="12" name="Shape 8"/>
          <p:cNvSpPr/>
          <p:nvPr/>
        </p:nvSpPr>
        <p:spPr>
          <a:xfrm>
            <a:off x="6263164" y="5362575"/>
            <a:ext cx="7516773" cy="15240"/>
          </a:xfrm>
          <a:prstGeom prst="roundRect">
            <a:avLst>
              <a:gd name="adj" fmla="val 223256"/>
            </a:avLst>
          </a:prstGeom>
          <a:solidFill>
            <a:srgbClr val="61646A"/>
          </a:solidFill>
          <a:ln/>
        </p:spPr>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9187" y="5832872"/>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Flexibility</a:t>
            </a:r>
            <a:endParaRPr lang="en-US" sz="2200" dirty="0"/>
          </a:p>
        </p:txBody>
      </p:sp>
      <p:sp>
        <p:nvSpPr>
          <p:cNvPr id="16" name="Text 11"/>
          <p:cNvSpPr/>
          <p:nvPr/>
        </p:nvSpPr>
        <p:spPr>
          <a:xfrm>
            <a:off x="7509272" y="6123384"/>
            <a:ext cx="5540693"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Configurable modes for speed/compatibility trade-offs.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701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Challenges</a:t>
            </a:r>
            <a:endParaRPr lang="en-US" sz="4450" dirty="0"/>
          </a:p>
        </p:txBody>
      </p:sp>
      <p:sp>
        <p:nvSpPr>
          <p:cNvPr id="4" name="Shape 1"/>
          <p:cNvSpPr/>
          <p:nvPr/>
        </p:nvSpPr>
        <p:spPr>
          <a:xfrm>
            <a:off x="6280190" y="2855952"/>
            <a:ext cx="3664863" cy="2032754"/>
          </a:xfrm>
          <a:prstGeom prst="roundRect">
            <a:avLst>
              <a:gd name="adj" fmla="val 1674"/>
            </a:avLst>
          </a:prstGeom>
          <a:solidFill>
            <a:srgbClr val="484B51"/>
          </a:solidFill>
          <a:ln/>
        </p:spPr>
      </p:sp>
      <p:sp>
        <p:nvSpPr>
          <p:cNvPr id="5" name="Text 2"/>
          <p:cNvSpPr/>
          <p:nvPr/>
        </p:nvSpPr>
        <p:spPr>
          <a:xfrm>
            <a:off x="6507004" y="30827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Signal Integrity</a:t>
            </a:r>
            <a:endParaRPr lang="en-US" sz="2200" dirty="0"/>
          </a:p>
        </p:txBody>
      </p:sp>
      <p:sp>
        <p:nvSpPr>
          <p:cNvPr id="6" name="Text 3"/>
          <p:cNvSpPr/>
          <p:nvPr/>
        </p:nvSpPr>
        <p:spPr>
          <a:xfrm>
            <a:off x="6507004" y="357318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High-speed signals require careful PCB layout (e.g., impedance matching).</a:t>
            </a:r>
            <a:endParaRPr lang="en-US" sz="1750" dirty="0"/>
          </a:p>
        </p:txBody>
      </p:sp>
      <p:sp>
        <p:nvSpPr>
          <p:cNvPr id="7" name="Shape 4"/>
          <p:cNvSpPr/>
          <p:nvPr/>
        </p:nvSpPr>
        <p:spPr>
          <a:xfrm>
            <a:off x="10171867" y="2855952"/>
            <a:ext cx="3664863" cy="2032754"/>
          </a:xfrm>
          <a:prstGeom prst="roundRect">
            <a:avLst>
              <a:gd name="adj" fmla="val 1674"/>
            </a:avLst>
          </a:prstGeom>
          <a:solidFill>
            <a:srgbClr val="484B51"/>
          </a:solidFill>
          <a:ln/>
        </p:spPr>
      </p:sp>
      <p:sp>
        <p:nvSpPr>
          <p:cNvPr id="8" name="Text 5"/>
          <p:cNvSpPr/>
          <p:nvPr/>
        </p:nvSpPr>
        <p:spPr>
          <a:xfrm>
            <a:off x="10398681" y="3082766"/>
            <a:ext cx="2964656"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Complex Configuration</a:t>
            </a:r>
            <a:endParaRPr lang="en-US" sz="2200" dirty="0"/>
          </a:p>
        </p:txBody>
      </p:sp>
      <p:sp>
        <p:nvSpPr>
          <p:cNvPr id="9" name="Text 6"/>
          <p:cNvSpPr/>
          <p:nvPr/>
        </p:nvSpPr>
        <p:spPr>
          <a:xfrm>
            <a:off x="10398681" y="3573185"/>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Managing command/address/data phases across modes.</a:t>
            </a:r>
            <a:endParaRPr lang="en-US" sz="1750" dirty="0"/>
          </a:p>
        </p:txBody>
      </p:sp>
      <p:sp>
        <p:nvSpPr>
          <p:cNvPr id="10" name="Shape 7"/>
          <p:cNvSpPr/>
          <p:nvPr/>
        </p:nvSpPr>
        <p:spPr>
          <a:xfrm>
            <a:off x="6280190" y="5115520"/>
            <a:ext cx="7556421" cy="1306949"/>
          </a:xfrm>
          <a:prstGeom prst="roundRect">
            <a:avLst>
              <a:gd name="adj" fmla="val 2603"/>
            </a:avLst>
          </a:prstGeom>
          <a:solidFill>
            <a:srgbClr val="484B51"/>
          </a:solidFill>
          <a:ln/>
        </p:spPr>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Compatibility</a:t>
            </a:r>
            <a:endParaRPr lang="en-US" sz="2200" dirty="0"/>
          </a:p>
        </p:txBody>
      </p:sp>
      <p:sp>
        <p:nvSpPr>
          <p:cNvPr id="12" name="Text 9"/>
          <p:cNvSpPr/>
          <p:nvPr/>
        </p:nvSpPr>
        <p:spPr>
          <a:xfrm>
            <a:off x="6507004" y="5832753"/>
            <a:ext cx="7102793"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Not all SPI masters support Quad modes.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2963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Devices Using QSPI</a:t>
            </a:r>
            <a:endParaRPr lang="en-US" sz="4450" dirty="0"/>
          </a:p>
        </p:txBody>
      </p:sp>
      <p:sp>
        <p:nvSpPr>
          <p:cNvPr id="4" name="Text 1"/>
          <p:cNvSpPr/>
          <p:nvPr/>
        </p:nvSpPr>
        <p:spPr>
          <a:xfrm>
            <a:off x="6280190" y="2878574"/>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example devices using the QSPI protocol include external flash memory chips from vendors like Winbond, Macronix, GigaDevice, ISSI, Infineon, and Microchip. Additionally, many modern microcontrollers and SoCs (from Nordic, NXP, Infineon, SiFive, etc.) feature integrated QSPI controllers that interface with these memory chips to provide high-speed, memory-mapped access for booting and executing code.</a:t>
            </a:r>
            <a:endParaRPr lang="en-US" sz="1750" dirty="0"/>
          </a:p>
        </p:txBody>
      </p:sp>
      <p:sp>
        <p:nvSpPr>
          <p:cNvPr id="5" name="Text 2"/>
          <p:cNvSpPr/>
          <p:nvPr/>
        </p:nvSpPr>
        <p:spPr>
          <a:xfrm>
            <a:off x="6280190" y="5311140"/>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These devices are widely used in automotive, industrial, consumer, and IoT applications where the combination of high throughput, compact design, and the ability to execute code directly from flash (XIP) are essential.</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899</Words>
  <Application>Microsoft Office PowerPoint</Application>
  <PresentationFormat>Custom</PresentationFormat>
  <Paragraphs>138</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Tomorrow Semi Bold</vt:lpstr>
      <vt:lpstr>Calibri</vt:lpstr>
      <vt:lpstr>IBM Plex Sans Medium</vt:lpstr>
      <vt:lpstr>Roboto</vt:lpstr>
      <vt:lpstr>Arial</vt:lpstr>
      <vt:lpstr>Tomorrow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pouyan</cp:lastModifiedBy>
  <cp:revision>2</cp:revision>
  <dcterms:created xsi:type="dcterms:W3CDTF">2025-02-01T21:36:57Z</dcterms:created>
  <dcterms:modified xsi:type="dcterms:W3CDTF">2025-02-01T18:32:35Z</dcterms:modified>
</cp:coreProperties>
</file>